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79" r:id="rId10"/>
    <p:sldId id="28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CC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16" autoAdjust="0"/>
    <p:restoredTop sz="90929"/>
  </p:normalViewPr>
  <p:slideViewPr>
    <p:cSldViewPr>
      <p:cViewPr varScale="1">
        <p:scale>
          <a:sx n="75" d="100"/>
          <a:sy n="75" d="100"/>
        </p:scale>
        <p:origin x="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50786-9ED5-41F5-9C78-2032345258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33823-D4FA-4BE9-864F-B7E08E304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273AB-E68F-41C3-8516-00D8E4ACB9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C595E-1729-49D3-B7FF-B588530ED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B26CD-1F8F-4B5A-BED2-3424D4A20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1C3FE-2DFF-42FE-AEBE-AB727C1DC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3DF2C-3DBD-47B0-93FD-BE87642D49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75AA2-4935-4D7E-99BB-16CD18634D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92E6E-05DC-4BAF-8D8C-29A5236F1C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A8608-C51B-405F-8DB0-D9C83EF4C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D87BA-3E3F-4C01-8233-3A2C75783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62115-09E5-4F3C-9D1B-A9A0124E56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600">
                <a:latin typeface="Arial" charset="0"/>
              </a:rPr>
              <a:t>Presentation on Presentation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IMMERSE 2015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4-29-15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charset="0"/>
              </a:rPr>
              <a:t>Videos and Animation</a:t>
            </a:r>
            <a:endParaRPr lang="en-US" sz="3600" kern="0" dirty="0">
              <a:latin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447800"/>
            <a:ext cx="7772400" cy="4648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kern="0" dirty="0" smtClean="0">
                <a:latin typeface="Arial" charset="0"/>
              </a:rPr>
              <a:t>Can be extremely effective</a:t>
            </a:r>
          </a:p>
          <a:p>
            <a:pPr>
              <a:lnSpc>
                <a:spcPct val="90000"/>
              </a:lnSpc>
            </a:pPr>
            <a:r>
              <a:rPr lang="en-US" kern="0" dirty="0" smtClean="0">
                <a:latin typeface="Arial" charset="0"/>
              </a:rPr>
              <a:t>Embed and make sure it’s bulletproof</a:t>
            </a:r>
          </a:p>
          <a:p>
            <a:pPr>
              <a:lnSpc>
                <a:spcPct val="90000"/>
              </a:lnSpc>
            </a:pPr>
            <a:r>
              <a:rPr lang="en-US" kern="0" dirty="0" smtClean="0">
                <a:latin typeface="Arial" charset="0"/>
              </a:rPr>
              <a:t>Don’t leave video looping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kern="0" dirty="0" smtClean="0">
              <a:latin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 smtClean="0">
              <a:latin typeface="Arial" charset="0"/>
            </a:endParaRPr>
          </a:p>
        </p:txBody>
      </p:sp>
      <p:pic>
        <p:nvPicPr>
          <p:cNvPr id="28676" name="Picture 4" descr="http://www.presentermedia.com/images14/find_the_targe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89059"/>
            <a:ext cx="28575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http://www.techmuzz.com/wp-content/uploads/2015/01/hqdefaul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82" name="Picture 10" descr="http://s17.postimg.org/48v1ftohb/imag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1" t="7392" r="6796" b="11301"/>
          <a:stretch/>
        </p:blipFill>
        <p:spPr bwMode="auto">
          <a:xfrm>
            <a:off x="4648200" y="3657600"/>
            <a:ext cx="3962400" cy="238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67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>
                <a:latin typeface="Arial" charset="0"/>
              </a:rPr>
              <a:t>Technical Content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</a:rPr>
              <a:t>Background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Adjust to your audience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What do you need to know to understand significance of what I’m talking about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Why should you care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Why what I’m doing is so great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</a:rPr>
              <a:t>Background slides could range from 1 to most of the talk depending on your audience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z="3600">
                <a:latin typeface="Arial" charset="0"/>
              </a:rPr>
              <a:t>Technical Content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098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u="sng">
                <a:latin typeface="Arial" charset="0"/>
              </a:rPr>
              <a:t>Things people like</a:t>
            </a:r>
            <a:r>
              <a:rPr lang="en-US">
                <a:latin typeface="Arial" charset="0"/>
              </a:rPr>
              <a:t> </a:t>
            </a:r>
          </a:p>
          <a:p>
            <a:r>
              <a:rPr lang="en-US">
                <a:latin typeface="Arial" charset="0"/>
              </a:rPr>
              <a:t>Big pictures</a:t>
            </a:r>
          </a:p>
          <a:p>
            <a:r>
              <a:rPr lang="en-US">
                <a:latin typeface="Arial" charset="0"/>
              </a:rPr>
              <a:t>Summary</a:t>
            </a:r>
          </a:p>
          <a:p>
            <a:r>
              <a:rPr lang="en-US">
                <a:latin typeface="Arial" charset="0"/>
              </a:rPr>
              <a:t>Results</a:t>
            </a:r>
          </a:p>
          <a:p>
            <a:r>
              <a:rPr lang="en-US">
                <a:latin typeface="Arial" charset="0"/>
              </a:rPr>
              <a:t>New Stuff</a:t>
            </a:r>
          </a:p>
          <a:p>
            <a:r>
              <a:rPr lang="en-US">
                <a:latin typeface="Arial" charset="0"/>
              </a:rPr>
              <a:t>Simple explanations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9800"/>
            <a:ext cx="396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u="sng">
                <a:latin typeface="Arial" charset="0"/>
              </a:rPr>
              <a:t>Things people don’t like</a:t>
            </a:r>
          </a:p>
          <a:p>
            <a:r>
              <a:rPr lang="en-US">
                <a:latin typeface="Arial" charset="0"/>
              </a:rPr>
              <a:t>Thinking too hard</a:t>
            </a:r>
          </a:p>
          <a:p>
            <a:r>
              <a:rPr lang="en-US">
                <a:latin typeface="Arial" charset="0"/>
              </a:rPr>
              <a:t>Gory details</a:t>
            </a:r>
          </a:p>
          <a:p>
            <a:r>
              <a:rPr lang="en-US">
                <a:latin typeface="Arial" charset="0"/>
              </a:rPr>
              <a:t>Repetition</a:t>
            </a:r>
          </a:p>
          <a:p>
            <a:r>
              <a:rPr lang="en-US">
                <a:latin typeface="Arial" charset="0"/>
              </a:rPr>
              <a:t>Endless equations</a:t>
            </a:r>
          </a:p>
          <a:p>
            <a:r>
              <a:rPr lang="en-US">
                <a:latin typeface="Arial" charset="0"/>
              </a:rPr>
              <a:t>Meaningless information</a:t>
            </a:r>
          </a:p>
          <a:p>
            <a:r>
              <a:rPr lang="en-US">
                <a:latin typeface="Arial" charset="0"/>
              </a:rPr>
              <a:t>Endless talking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5800" y="1066800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Mental state of most audience members: sleepy, lethargic, bored, distracted, defensive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z="3600">
                <a:latin typeface="Arial" charset="0"/>
              </a:rPr>
              <a:t>The Act of Presenting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153400" cy="4114800"/>
          </a:xfrm>
        </p:spPr>
        <p:txBody>
          <a:bodyPr/>
          <a:lstStyle/>
          <a:p>
            <a:pPr lvl="2"/>
            <a:r>
              <a:rPr lang="en-US" sz="3200">
                <a:latin typeface="Arial" charset="0"/>
              </a:rPr>
              <a:t>Try to be natural – lots of eye contact</a:t>
            </a:r>
          </a:p>
          <a:p>
            <a:pPr lvl="2"/>
            <a:r>
              <a:rPr lang="en-US" sz="3200">
                <a:latin typeface="Arial" charset="0"/>
              </a:rPr>
              <a:t>Don’t read slides</a:t>
            </a:r>
          </a:p>
          <a:p>
            <a:pPr lvl="2"/>
            <a:r>
              <a:rPr lang="en-US" sz="3200">
                <a:latin typeface="Arial" charset="0"/>
              </a:rPr>
              <a:t>Don’t over/under prepare</a:t>
            </a:r>
          </a:p>
          <a:p>
            <a:pPr lvl="2"/>
            <a:r>
              <a:rPr lang="en-US" sz="3200">
                <a:latin typeface="Arial" charset="0"/>
              </a:rPr>
              <a:t>Don’t over/under explain</a:t>
            </a:r>
          </a:p>
          <a:p>
            <a:pPr lvl="2"/>
            <a:r>
              <a:rPr lang="en-US" sz="3200">
                <a:latin typeface="Arial" charset="0"/>
              </a:rPr>
              <a:t>Don’t go crazy with the laser pointer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Acting </a:t>
            </a:r>
            <a:r>
              <a:rPr lang="en-US" sz="3200" dirty="0" smtClean="0">
                <a:latin typeface="Arial" charset="0"/>
              </a:rPr>
              <a:t>Natural, </a:t>
            </a:r>
            <a:r>
              <a:rPr lang="en-US" sz="3200" dirty="0">
                <a:latin typeface="Arial" charset="0"/>
              </a:rPr>
              <a:t>Lots of Eye Contact</a:t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09800"/>
            <a:ext cx="6897688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385763" y="1047750"/>
            <a:ext cx="3525837" cy="2897188"/>
            <a:chOff x="332" y="547"/>
            <a:chExt cx="2221" cy="1825"/>
          </a:xfrm>
        </p:grpSpPr>
        <p:sp>
          <p:nvSpPr>
            <p:cNvPr id="16389" name="Oval 5"/>
            <p:cNvSpPr>
              <a:spLocks noChangeArrowheads="1"/>
            </p:cNvSpPr>
            <p:nvPr/>
          </p:nvSpPr>
          <p:spPr bwMode="auto">
            <a:xfrm>
              <a:off x="2243" y="2068"/>
              <a:ext cx="310" cy="30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 flipV="1">
              <a:off x="1144" y="1222"/>
              <a:ext cx="1142" cy="8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332" y="547"/>
              <a:ext cx="1681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latin typeface="Arial" charset="0"/>
                </a:rPr>
                <a:t>4</a:t>
              </a:r>
              <a:r>
                <a:rPr lang="en-US" sz="2200">
                  <a:latin typeface="Arial" charset="0"/>
                </a:rPr>
                <a:t>) End Coupling of Solid and Hollow Core Waveguides</a:t>
              </a:r>
            </a:p>
          </p:txBody>
        </p:sp>
      </p:grpSp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4919663" y="1111250"/>
            <a:ext cx="3841750" cy="2849563"/>
            <a:chOff x="3188" y="587"/>
            <a:chExt cx="2420" cy="1795"/>
          </a:xfrm>
        </p:grpSpPr>
        <p:sp>
          <p:nvSpPr>
            <p:cNvPr id="16393" name="Oval 9"/>
            <p:cNvSpPr>
              <a:spLocks noChangeArrowheads="1"/>
            </p:cNvSpPr>
            <p:nvPr/>
          </p:nvSpPr>
          <p:spPr bwMode="auto">
            <a:xfrm>
              <a:off x="3188" y="2078"/>
              <a:ext cx="310" cy="30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 flipV="1">
              <a:off x="3480" y="1310"/>
              <a:ext cx="1341" cy="84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4024" y="587"/>
              <a:ext cx="1584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latin typeface="Arial" charset="0"/>
                </a:rPr>
                <a:t>3</a:t>
              </a:r>
              <a:r>
                <a:rPr lang="en-US" sz="2200">
                  <a:latin typeface="Arial" charset="0"/>
                </a:rPr>
                <a:t>) Intersection of Solid and Hollow Core Waveguides</a:t>
              </a:r>
            </a:p>
          </p:txBody>
        </p:sp>
      </p:grpSp>
      <p:grpSp>
        <p:nvGrpSpPr>
          <p:cNvPr id="16396" name="Group 12"/>
          <p:cNvGrpSpPr>
            <a:grpSpLocks/>
          </p:cNvGrpSpPr>
          <p:nvPr/>
        </p:nvGrpSpPr>
        <p:grpSpPr bwMode="auto">
          <a:xfrm>
            <a:off x="671513" y="3884613"/>
            <a:ext cx="2601912" cy="2422525"/>
            <a:chOff x="512" y="2334"/>
            <a:chExt cx="1639" cy="1526"/>
          </a:xfrm>
        </p:grpSpPr>
        <p:sp>
          <p:nvSpPr>
            <p:cNvPr id="16397" name="Oval 13"/>
            <p:cNvSpPr>
              <a:spLocks noChangeArrowheads="1"/>
            </p:cNvSpPr>
            <p:nvPr/>
          </p:nvSpPr>
          <p:spPr bwMode="auto">
            <a:xfrm>
              <a:off x="1411" y="2334"/>
              <a:ext cx="740" cy="68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 flipV="1">
              <a:off x="1256" y="2939"/>
              <a:ext cx="285" cy="2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512" y="3169"/>
              <a:ext cx="1584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latin typeface="Arial" charset="0"/>
                </a:rPr>
                <a:t>5</a:t>
              </a:r>
              <a:r>
                <a:rPr lang="en-US" sz="2200">
                  <a:latin typeface="Arial" charset="0"/>
                </a:rPr>
                <a:t>) Integration of Macroscopic Fluid Reservoirs</a:t>
              </a:r>
            </a:p>
          </p:txBody>
        </p:sp>
      </p:grpSp>
      <p:grpSp>
        <p:nvGrpSpPr>
          <p:cNvPr id="16400" name="Group 16"/>
          <p:cNvGrpSpPr>
            <a:grpSpLocks/>
          </p:cNvGrpSpPr>
          <p:nvPr/>
        </p:nvGrpSpPr>
        <p:grpSpPr bwMode="auto">
          <a:xfrm>
            <a:off x="5576888" y="3538538"/>
            <a:ext cx="2759075" cy="2700337"/>
            <a:chOff x="3602" y="2116"/>
            <a:chExt cx="1738" cy="1701"/>
          </a:xfrm>
        </p:grpSpPr>
        <p:sp>
          <p:nvSpPr>
            <p:cNvPr id="16401" name="Oval 17"/>
            <p:cNvSpPr>
              <a:spLocks noChangeArrowheads="1"/>
            </p:cNvSpPr>
            <p:nvPr/>
          </p:nvSpPr>
          <p:spPr bwMode="auto">
            <a:xfrm>
              <a:off x="3602" y="2116"/>
              <a:ext cx="310" cy="30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>
              <a:off x="3814" y="2402"/>
              <a:ext cx="387" cy="72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3756" y="3126"/>
              <a:ext cx="1584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latin typeface="Arial" charset="0"/>
                </a:rPr>
                <a:t>2</a:t>
              </a:r>
              <a:r>
                <a:rPr lang="en-US" sz="2200">
                  <a:latin typeface="Arial" charset="0"/>
                </a:rPr>
                <a:t>) Bends and Intersections of Fluid Channels</a:t>
              </a:r>
            </a:p>
          </p:txBody>
        </p:sp>
      </p:grpSp>
      <p:grpSp>
        <p:nvGrpSpPr>
          <p:cNvPr id="16405" name="Group 21"/>
          <p:cNvGrpSpPr>
            <a:grpSpLocks/>
          </p:cNvGrpSpPr>
          <p:nvPr/>
        </p:nvGrpSpPr>
        <p:grpSpPr bwMode="auto">
          <a:xfrm>
            <a:off x="3360738" y="1154113"/>
            <a:ext cx="2157412" cy="2709862"/>
            <a:chOff x="2206" y="614"/>
            <a:chExt cx="1359" cy="1707"/>
          </a:xfrm>
        </p:grpSpPr>
        <p:sp>
          <p:nvSpPr>
            <p:cNvPr id="16406" name="Oval 22"/>
            <p:cNvSpPr>
              <a:spLocks noChangeArrowheads="1"/>
            </p:cNvSpPr>
            <p:nvPr/>
          </p:nvSpPr>
          <p:spPr bwMode="auto">
            <a:xfrm>
              <a:off x="2604" y="2125"/>
              <a:ext cx="310" cy="1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 flipV="1">
              <a:off x="2754" y="1094"/>
              <a:ext cx="39" cy="103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2206" y="614"/>
              <a:ext cx="135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latin typeface="Arial" charset="0"/>
                </a:rPr>
                <a:t>1</a:t>
              </a:r>
              <a:r>
                <a:rPr lang="en-US" sz="2200">
                  <a:latin typeface="Arial" charset="0"/>
                </a:rPr>
                <a:t>) Hollow Core Waveguides</a:t>
              </a:r>
            </a:p>
          </p:txBody>
        </p:sp>
      </p:grp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  <a:latin typeface="Arial" charset="0"/>
              </a:rPr>
              <a:t>Integrating Microfluidics and Hollow Waveguides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>
                <a:latin typeface="Arial" charset="0"/>
              </a:rPr>
              <a:t>Don’t Read Slides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4000" b="1">
                <a:solidFill>
                  <a:schemeClr val="tx2"/>
                </a:solidFill>
                <a:ea typeface="新細明體" pitchFamily="18" charset="-120"/>
              </a:rPr>
              <a:t>SIM </a:t>
            </a:r>
            <a:r>
              <a:rPr lang="en-US" altLang="zh-TW" sz="4000" b="1">
                <a:solidFill>
                  <a:schemeClr val="tx2"/>
                </a:solidFill>
                <a:latin typeface="Arial"/>
                <a:ea typeface="新細明體" pitchFamily="18" charset="-120"/>
              </a:rPr>
              <a:t>–</a:t>
            </a:r>
            <a:r>
              <a:rPr lang="en-US" altLang="zh-TW" sz="4000" b="1">
                <a:solidFill>
                  <a:schemeClr val="tx2"/>
                </a:solidFill>
                <a:ea typeface="新細明體" pitchFamily="18" charset="-120"/>
              </a:rPr>
              <a:t> Key to the Operation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4800" y="1447800"/>
            <a:ext cx="41910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323850">
              <a:lnSpc>
                <a:spcPct val="90000"/>
              </a:lnSpc>
              <a:spcBef>
                <a:spcPct val="20000"/>
              </a:spcBef>
            </a:pPr>
            <a:endParaRPr lang="en-US" altLang="zh-TW" sz="2600" b="1">
              <a:solidFill>
                <a:schemeClr val="accent2"/>
              </a:solidFill>
              <a:ea typeface="新細明體" pitchFamily="18" charset="-120"/>
            </a:endParaRPr>
          </a:p>
          <a:p>
            <a:pPr marL="609600" indent="-323850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pitchFamily="2" charset="2"/>
              <a:buChar char="§"/>
            </a:pPr>
            <a:r>
              <a:rPr lang="en-US" altLang="zh-TW" sz="2200">
                <a:ea typeface="新細明體" pitchFamily="18" charset="-120"/>
              </a:rPr>
              <a:t>Electrons created during ionization are collected at N</a:t>
            </a:r>
            <a:r>
              <a:rPr lang="en-US" altLang="zh-TW" sz="2200" baseline="30000">
                <a:ea typeface="新細明體" pitchFamily="18" charset="-120"/>
              </a:rPr>
              <a:t>+</a:t>
            </a:r>
            <a:r>
              <a:rPr lang="en-US" altLang="zh-TW" sz="2200">
                <a:ea typeface="新細明體" pitchFamily="18" charset="-120"/>
              </a:rPr>
              <a:t> region.</a:t>
            </a:r>
          </a:p>
          <a:p>
            <a:pPr marL="609600" indent="-323850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pitchFamily="2" charset="2"/>
              <a:buChar char="§"/>
            </a:pPr>
            <a:endParaRPr lang="en-US" altLang="zh-TW" sz="2200">
              <a:ea typeface="新細明體" pitchFamily="18" charset="-120"/>
            </a:endParaRPr>
          </a:p>
          <a:p>
            <a:pPr marL="609600" indent="-323850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pitchFamily="2" charset="2"/>
              <a:buChar char="§"/>
            </a:pPr>
            <a:r>
              <a:rPr lang="en-US" altLang="zh-TW" sz="2200">
                <a:ea typeface="新細明體" pitchFamily="18" charset="-120"/>
              </a:rPr>
              <a:t>Holes created during ionization are directed towards the P</a:t>
            </a:r>
            <a:r>
              <a:rPr lang="en-US" altLang="zh-TW" sz="2200" baseline="30000">
                <a:ea typeface="新細明體" pitchFamily="18" charset="-120"/>
              </a:rPr>
              <a:t>+</a:t>
            </a:r>
            <a:r>
              <a:rPr lang="en-US" altLang="zh-TW" sz="2200">
                <a:ea typeface="新細明體" pitchFamily="18" charset="-120"/>
              </a:rPr>
              <a:t> substrate instead of back towards the current source</a:t>
            </a:r>
          </a:p>
          <a:p>
            <a:pPr marL="609600" indent="-323850">
              <a:lnSpc>
                <a:spcPct val="90000"/>
              </a:lnSpc>
              <a:spcBef>
                <a:spcPct val="20000"/>
              </a:spcBef>
            </a:pPr>
            <a:r>
              <a:rPr lang="en-US" altLang="zh-TW" sz="2200" b="1">
                <a:ea typeface="新細明體" pitchFamily="18" charset="-120"/>
              </a:rPr>
              <a:t>→</a:t>
            </a:r>
            <a:r>
              <a:rPr lang="en-US" altLang="zh-TW" sz="2200">
                <a:ea typeface="新細明體" pitchFamily="18" charset="-120"/>
              </a:rPr>
              <a:t>	avoid carrier recombination and gain 	suppression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81200"/>
            <a:ext cx="3886200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648200" y="51054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38188" indent="-738188">
              <a:spcBef>
                <a:spcPct val="50000"/>
              </a:spcBef>
            </a:pPr>
            <a:r>
              <a:rPr lang="en-US" altLang="zh-TW" sz="1800" b="1">
                <a:latin typeface="Arial" charset="0"/>
                <a:ea typeface="新細明體" pitchFamily="18" charset="-120"/>
              </a:rPr>
              <a:t>Fig. 4</a:t>
            </a:r>
            <a:r>
              <a:rPr lang="en-US" altLang="zh-TW" sz="1800">
                <a:latin typeface="Arial" charset="0"/>
                <a:ea typeface="新細明體" pitchFamily="18" charset="-120"/>
              </a:rPr>
              <a:t>  Different carrier transportation routes within the device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>
                <a:latin typeface="Arial" charset="0"/>
              </a:rPr>
              <a:t>Over/Under Prepare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90513" y="0"/>
            <a:ext cx="7939087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Arial" charset="0"/>
              </a:rPr>
              <a:t>A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nti-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R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esonant 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R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eflecting 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O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ptical 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W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aveguides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692150" y="1311275"/>
            <a:ext cx="3576638" cy="1787525"/>
            <a:chOff x="6" y="2289"/>
            <a:chExt cx="2253" cy="1126"/>
          </a:xfrm>
        </p:grpSpPr>
        <p:pic>
          <p:nvPicPr>
            <p:cNvPr id="2048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15" y="2289"/>
              <a:ext cx="444" cy="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309" y="3079"/>
              <a:ext cx="1519" cy="33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309" y="2839"/>
              <a:ext cx="1519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306" y="2503"/>
              <a:ext cx="1521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306" y="2599"/>
              <a:ext cx="1521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309" y="2935"/>
              <a:ext cx="1519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303" y="2359"/>
              <a:ext cx="1523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809" y="3157"/>
              <a:ext cx="5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Substrate</a:t>
              </a:r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1029" y="2905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n3</a:t>
              </a:r>
            </a:p>
          </p:txBody>
        </p:sp>
        <p:sp>
          <p:nvSpPr>
            <p:cNvPr id="20494" name="Text Box 14"/>
            <p:cNvSpPr txBox="1">
              <a:spLocks noChangeArrowheads="1"/>
            </p:cNvSpPr>
            <p:nvPr/>
          </p:nvSpPr>
          <p:spPr bwMode="auto">
            <a:xfrm>
              <a:off x="1026" y="2335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n3</a:t>
              </a:r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1032" y="2797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n2</a:t>
              </a:r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1029" y="2461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n2</a:t>
              </a:r>
            </a:p>
          </p:txBody>
        </p:sp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1141" y="2632"/>
              <a:ext cx="402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core,n1</a:t>
              </a:r>
            </a:p>
          </p:txBody>
        </p:sp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 flipV="1">
              <a:off x="258" y="26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Text Box 19"/>
            <p:cNvSpPr txBox="1">
              <a:spLocks noChangeArrowheads="1"/>
            </p:cNvSpPr>
            <p:nvPr/>
          </p:nvSpPr>
          <p:spPr bwMode="auto">
            <a:xfrm>
              <a:off x="6" y="2616"/>
              <a:ext cx="2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300" y="2307"/>
              <a:ext cx="1527" cy="5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 flipV="1">
              <a:off x="369" y="2649"/>
              <a:ext cx="645" cy="16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 flipH="1">
              <a:off x="372" y="2637"/>
              <a:ext cx="3" cy="16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>
              <a:off x="372" y="2808"/>
              <a:ext cx="621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671" y="257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20505" name="Rectangle 25"/>
            <p:cNvSpPr>
              <a:spLocks noChangeArrowheads="1"/>
            </p:cNvSpPr>
            <p:nvPr/>
          </p:nvSpPr>
          <p:spPr bwMode="auto">
            <a:xfrm>
              <a:off x="944" y="2662"/>
              <a:ext cx="1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srgbClr val="FF0000"/>
                  </a:solidFill>
                </a:rPr>
                <a:t>k</a:t>
              </a:r>
              <a:r>
                <a:rPr lang="en-US" sz="1200" b="1" baseline="-25000">
                  <a:solidFill>
                    <a:srgbClr val="FF0000"/>
                  </a:solidFill>
                </a:rPr>
                <a:t>z</a:t>
              </a:r>
            </a:p>
          </p:txBody>
        </p:sp>
        <p:sp>
          <p:nvSpPr>
            <p:cNvPr id="20506" name="Rectangle 26"/>
            <p:cNvSpPr>
              <a:spLocks noChangeArrowheads="1"/>
            </p:cNvSpPr>
            <p:nvPr/>
          </p:nvSpPr>
          <p:spPr bwMode="auto">
            <a:xfrm>
              <a:off x="368" y="2569"/>
              <a:ext cx="2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srgbClr val="FF0000"/>
                  </a:solidFill>
                </a:rPr>
                <a:t>k</a:t>
              </a:r>
              <a:r>
                <a:rPr lang="en-US" sz="1200" b="1" baseline="-25000">
                  <a:solidFill>
                    <a:srgbClr val="FF0000"/>
                  </a:solidFill>
                </a:rPr>
                <a:t>x</a:t>
              </a:r>
            </a:p>
          </p:txBody>
        </p:sp>
      </p:grp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568325" y="4137025"/>
            <a:ext cx="4297363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1600" b="1">
                <a:latin typeface="Arial" charset="0"/>
              </a:rPr>
              <a:t> First proposed by Dugay et al. (1986)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1600" b="1">
                <a:latin typeface="Arial" charset="0"/>
              </a:rPr>
              <a:t> High-index cladding: antiresonant Fabry-Perot cavity in transverse direction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1600" b="1">
                <a:latin typeface="Arial" charset="0"/>
              </a:rPr>
              <a:t> Low-loss propagation in z-direction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1600" b="1">
                <a:latin typeface="Arial" charset="0"/>
              </a:rPr>
              <a:t> Single mode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1600" b="1">
                <a:latin typeface="Arial" charset="0"/>
              </a:rPr>
              <a:t> Additional layers reduce loss</a:t>
            </a: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3878263" y="36131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0509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7913" y="2928938"/>
            <a:ext cx="407352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0" name="Picture 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3088" y="3187700"/>
            <a:ext cx="3714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1" name="Picture 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02300" y="904875"/>
            <a:ext cx="34417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2" name="Oval 32"/>
          <p:cNvSpPr>
            <a:spLocks noChangeArrowheads="1"/>
          </p:cNvSpPr>
          <p:nvPr/>
        </p:nvSpPr>
        <p:spPr bwMode="auto">
          <a:xfrm>
            <a:off x="7277100" y="1603375"/>
            <a:ext cx="381000" cy="1619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 flipH="1" flipV="1">
            <a:off x="6897688" y="1223963"/>
            <a:ext cx="496887" cy="382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5986463" y="641350"/>
            <a:ext cx="16795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b="1">
                <a:latin typeface="Arial" charset="0"/>
              </a:rPr>
              <a:t>1</a:t>
            </a:r>
            <a:r>
              <a:rPr lang="en-US" sz="2200">
                <a:latin typeface="Arial" charset="0"/>
              </a:rPr>
              <a:t>) </a:t>
            </a:r>
            <a:r>
              <a:rPr lang="en-US" sz="1400">
                <a:latin typeface="Arial" charset="0"/>
              </a:rPr>
              <a:t>Hollow Core Waveguides</a:t>
            </a:r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5594350" y="635000"/>
            <a:ext cx="0" cy="2139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5594350" y="2759075"/>
            <a:ext cx="35496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Technical presentations versus other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Using PowerPoint Slides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latin typeface="Arial" charset="0"/>
              </a:rPr>
              <a:t>Backgrounds, colors, fonts, sizes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latin typeface="Arial" charset="0"/>
              </a:rPr>
              <a:t>Organization</a:t>
            </a:r>
          </a:p>
          <a:p>
            <a:pPr lvl="2">
              <a:lnSpc>
                <a:spcPct val="90000"/>
              </a:lnSpc>
            </a:pPr>
            <a:r>
              <a:rPr lang="en-US" sz="1800">
                <a:latin typeface="Arial" charset="0"/>
              </a:rPr>
              <a:t>Too much/too little information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Content</a:t>
            </a:r>
          </a:p>
          <a:p>
            <a:pPr lvl="2">
              <a:lnSpc>
                <a:spcPct val="90000"/>
              </a:lnSpc>
            </a:pPr>
            <a:r>
              <a:rPr lang="en-US" sz="1800">
                <a:latin typeface="Arial" charset="0"/>
              </a:rPr>
              <a:t>Enough background information for your audience</a:t>
            </a:r>
          </a:p>
          <a:p>
            <a:pPr lvl="2">
              <a:lnSpc>
                <a:spcPct val="90000"/>
              </a:lnSpc>
            </a:pPr>
            <a:r>
              <a:rPr lang="en-US" sz="1800">
                <a:latin typeface="Arial" charset="0"/>
              </a:rPr>
              <a:t>Avoid equations and gory details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latin typeface="Arial" charset="0"/>
              </a:rPr>
              <a:t>Emphasize big picture and conclusions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Presenting</a:t>
            </a:r>
          </a:p>
          <a:p>
            <a:pPr lvl="2">
              <a:lnSpc>
                <a:spcPct val="90000"/>
              </a:lnSpc>
            </a:pPr>
            <a:r>
              <a:rPr lang="en-US" sz="1800">
                <a:latin typeface="Arial" charset="0"/>
              </a:rPr>
              <a:t>Try to be natural – lots of eye contact</a:t>
            </a:r>
          </a:p>
          <a:p>
            <a:pPr lvl="2">
              <a:lnSpc>
                <a:spcPct val="90000"/>
              </a:lnSpc>
            </a:pPr>
            <a:r>
              <a:rPr lang="en-US" sz="1800">
                <a:latin typeface="Arial" charset="0"/>
              </a:rPr>
              <a:t>Don’t read slides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latin typeface="Arial" charset="0"/>
              </a:rPr>
              <a:t>Don’t over/under prepare</a:t>
            </a:r>
          </a:p>
          <a:p>
            <a:pPr lvl="2">
              <a:lnSpc>
                <a:spcPct val="90000"/>
              </a:lnSpc>
            </a:pPr>
            <a:r>
              <a:rPr lang="en-US" sz="1800">
                <a:latin typeface="Arial" charset="0"/>
              </a:rPr>
              <a:t>Don’t over/under explain</a:t>
            </a:r>
          </a:p>
          <a:p>
            <a:pPr lvl="2">
              <a:lnSpc>
                <a:spcPct val="90000"/>
              </a:lnSpc>
            </a:pPr>
            <a:r>
              <a:rPr lang="en-US" sz="1800">
                <a:latin typeface="Arial" charset="0"/>
              </a:rPr>
              <a:t>Don’t go crazy with the laser pointer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>
                <a:latin typeface="Arial" charset="0"/>
              </a:rPr>
              <a:t>Over/Under Explain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9713" y="1035050"/>
            <a:ext cx="3238500" cy="2655888"/>
          </a:xfrm>
          <a:prstGeom prst="rect">
            <a:avLst/>
          </a:prstGeom>
          <a:noFill/>
        </p:spPr>
      </p:pic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5595938" y="4241800"/>
            <a:ext cx="3130550" cy="782638"/>
            <a:chOff x="3788" y="3024"/>
            <a:chExt cx="1972" cy="493"/>
          </a:xfrm>
        </p:grpSpPr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3866" y="3024"/>
              <a:ext cx="168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>
                  <a:latin typeface="Arial" charset="0"/>
                </a:rPr>
                <a:t>Waveguide width</a:t>
              </a:r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3788" y="3248"/>
              <a:ext cx="168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>
                  <a:latin typeface="Arial" charset="0"/>
                </a:rPr>
                <a:t>Top layer thickness</a:t>
              </a:r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3920" y="3272"/>
              <a:ext cx="1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5290" y="3128"/>
              <a:ext cx="47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>
                  <a:latin typeface="Arial" charset="0"/>
                </a:rPr>
                <a:t>&lt; 10</a:t>
              </a:r>
            </a:p>
          </p:txBody>
        </p:sp>
      </p:grp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013" y="2770188"/>
            <a:ext cx="4265612" cy="336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90513" y="0"/>
            <a:ext cx="7939087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  <a:latin typeface="Arial" charset="0"/>
              </a:rPr>
              <a:t>SU-8 sacrificial core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550863" y="849313"/>
            <a:ext cx="4338637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Rectangular core defined by photolithography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Core removal: H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SO</a:t>
            </a:r>
            <a:r>
              <a:rPr lang="en-US" baseline="-25000">
                <a:latin typeface="Arial" charset="0"/>
              </a:rPr>
              <a:t>4</a:t>
            </a:r>
            <a:r>
              <a:rPr lang="en-US">
                <a:latin typeface="Arial" charset="0"/>
              </a:rPr>
              <a:t> + H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O</a:t>
            </a:r>
            <a:r>
              <a:rPr lang="en-US" baseline="-25000"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>
                <a:latin typeface="Arial" charset="0"/>
              </a:rPr>
              <a:t>Going Crazy with the Laser Pointer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" charset="0"/>
              </a:rPr>
              <a:t>Conclusions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>
                <a:latin typeface="Arial" charset="0"/>
              </a:rPr>
              <a:t>Being well spoken in technical presentations extremely important</a:t>
            </a:r>
          </a:p>
          <a:p>
            <a:r>
              <a:rPr lang="en-US">
                <a:latin typeface="Arial" charset="0"/>
              </a:rPr>
              <a:t>How strangers see you</a:t>
            </a:r>
          </a:p>
          <a:p>
            <a:r>
              <a:rPr lang="en-US">
                <a:latin typeface="Arial" charset="0"/>
              </a:rPr>
              <a:t>Practice, practice, practice . . .</a:t>
            </a:r>
          </a:p>
          <a:p>
            <a:r>
              <a:rPr lang="en-US">
                <a:latin typeface="Arial" charset="0"/>
              </a:rPr>
              <a:t>Watch other people and decide what you like, what you don’t</a:t>
            </a:r>
          </a:p>
          <a:p>
            <a:r>
              <a:rPr lang="en-US">
                <a:latin typeface="Arial" charset="0"/>
              </a:rPr>
              <a:t>Let’s learn from each other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Arial" charset="0"/>
              </a:rPr>
              <a:t>Technical Presentation versus Other Presentations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Technical Presentation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 You do all the talking until someone asks a question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Delivering scientific results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Can have “personality” but should maintain a degree of professionalism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PowerPoint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Church Presentation</a:t>
            </a:r>
          </a:p>
          <a:p>
            <a:pPr lvl="1"/>
            <a:r>
              <a:rPr lang="en-US" dirty="0">
                <a:latin typeface="Arial" charset="0"/>
              </a:rPr>
              <a:t>Usually do a fraction of talking (5% R.S.; 10% priesthood)</a:t>
            </a:r>
          </a:p>
          <a:p>
            <a:pPr lvl="1"/>
            <a:r>
              <a:rPr lang="en-US" dirty="0">
                <a:latin typeface="Arial" charset="0"/>
              </a:rPr>
              <a:t>Include stories, feelings, personal experiences</a:t>
            </a:r>
          </a:p>
          <a:p>
            <a:pPr lvl="1"/>
            <a:r>
              <a:rPr lang="en-US" dirty="0">
                <a:latin typeface="Arial" charset="0"/>
              </a:rPr>
              <a:t>More </a:t>
            </a:r>
            <a:r>
              <a:rPr lang="en-US" dirty="0" smtClean="0">
                <a:latin typeface="Arial" charset="0"/>
              </a:rPr>
              <a:t>personable</a:t>
            </a:r>
          </a:p>
          <a:p>
            <a:pPr lvl="1"/>
            <a:r>
              <a:rPr lang="en-US" dirty="0" smtClean="0">
                <a:latin typeface="Arial" charset="0"/>
              </a:rPr>
              <a:t>You ask the questions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57800" y="5181600"/>
            <a:ext cx="1676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0" y="2286000"/>
            <a:ext cx="2819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" charset="0"/>
              </a:rPr>
              <a:t>PowerPoint Presentation Guidelines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</a:rPr>
              <a:t>			</a:t>
            </a:r>
            <a:r>
              <a:rPr lang="en-US" sz="2000" b="1" u="sng" dirty="0">
                <a:latin typeface="Arial" charset="0"/>
              </a:rPr>
              <a:t>Can’t Go Wrong</a:t>
            </a:r>
            <a:r>
              <a:rPr lang="en-US" sz="2000" b="1" dirty="0">
                <a:latin typeface="Arial" charset="0"/>
              </a:rPr>
              <a:t>	</a:t>
            </a:r>
            <a:r>
              <a:rPr lang="en-US" sz="2000" b="1" u="sng" dirty="0">
                <a:latin typeface="Arial" charset="0"/>
              </a:rPr>
              <a:t>Avoid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Arial" charset="0"/>
              </a:rPr>
              <a:t>Background</a:t>
            </a:r>
            <a:r>
              <a:rPr lang="en-US" sz="2000" dirty="0">
                <a:latin typeface="Arial" charset="0"/>
              </a:rPr>
              <a:t>	Plain White		Distracting backgrounds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Arial" charset="0"/>
              </a:rPr>
              <a:t>Fonts		</a:t>
            </a:r>
            <a:r>
              <a:rPr lang="en-US" sz="2000" dirty="0">
                <a:latin typeface="Arial" charset="0"/>
              </a:rPr>
              <a:t>Ariel 			</a:t>
            </a:r>
            <a:r>
              <a:rPr lang="en-US" sz="2000" b="1" dirty="0">
                <a:latin typeface="Monotype Corsiva" pitchFamily="66" charset="0"/>
              </a:rPr>
              <a:t>Anything distracting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latin typeface="Monotype Corsiva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Arial" charset="0"/>
              </a:rPr>
              <a:t>Text Size	</a:t>
            </a:r>
            <a:r>
              <a:rPr lang="en-US" sz="2000" dirty="0">
                <a:latin typeface="Arial" charset="0"/>
              </a:rPr>
              <a:t>Bigger than 18 point	</a:t>
            </a:r>
            <a:r>
              <a:rPr lang="en-US" sz="1600" dirty="0">
                <a:latin typeface="Arial" charset="0"/>
              </a:rPr>
              <a:t>Smaller than 18 point (16 point)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latin typeface="Arial" charset="0"/>
              </a:rPr>
              <a:t>						</a:t>
            </a:r>
            <a:r>
              <a:rPr lang="en-US" sz="1400" dirty="0">
                <a:latin typeface="Arial" charset="0"/>
              </a:rPr>
              <a:t>(14 point)   </a:t>
            </a:r>
            <a:r>
              <a:rPr lang="en-US" sz="1200" dirty="0">
                <a:latin typeface="Arial" charset="0"/>
              </a:rPr>
              <a:t>(12 point)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Arial" charset="0"/>
              </a:rPr>
              <a:t>Colors		</a:t>
            </a:r>
            <a:r>
              <a:rPr lang="en-US" sz="2000" dirty="0">
                <a:latin typeface="Arial" charset="0"/>
              </a:rPr>
              <a:t>Lots of contrast		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Little contrast between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</a:rPr>
              <a:t>			between text and 	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Arial" charset="0"/>
              </a:rPr>
              <a:t>text and background 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</a:rPr>
              <a:t>			background		</a:t>
            </a:r>
            <a:r>
              <a:rPr lang="en-US" sz="2000" dirty="0">
                <a:solidFill>
                  <a:srgbClr val="FFC000"/>
                </a:solidFill>
                <a:latin typeface="Arial" charset="0"/>
              </a:rPr>
              <a:t>or distracting</a:t>
            </a:r>
            <a:r>
              <a:rPr lang="en-US" sz="2000" dirty="0">
                <a:latin typeface="Arial" charset="0"/>
              </a:rPr>
              <a:t>	 </a:t>
            </a:r>
            <a:endParaRPr lang="en-US" sz="2000" b="1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latin typeface="Monotype Corsiva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latin typeface="Monotype Corsiva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153" name="Picture 9" descr="C:\Program Files\Common Files\Microsoft Shared\Clipart\cagcat50\so0187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438"/>
            <a:ext cx="8534400" cy="6459537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800">
                <a:solidFill>
                  <a:srgbClr val="FF0000"/>
                </a:solidFill>
                <a:latin typeface="Haettenschweiler" pitchFamily="34" charset="0"/>
              </a:rPr>
              <a:t>PowerPoint Presentation Guidelines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latin typeface="Arial" charset="0"/>
              </a:rPr>
              <a:t>			</a:t>
            </a:r>
            <a:r>
              <a:rPr lang="en-US" sz="3200" b="1" u="sng">
                <a:solidFill>
                  <a:srgbClr val="FF9933"/>
                </a:solidFill>
                <a:latin typeface="Lucida Console" pitchFamily="49" charset="0"/>
              </a:rPr>
              <a:t>Can’t Go Wrong</a:t>
            </a:r>
            <a:r>
              <a:rPr lang="en-US" sz="3200" b="1">
                <a:solidFill>
                  <a:srgbClr val="FF9933"/>
                </a:solidFill>
                <a:latin typeface="Lucida Console" pitchFamily="49" charset="0"/>
              </a:rPr>
              <a:t>	</a:t>
            </a:r>
            <a:r>
              <a:rPr lang="en-US" sz="3200" b="1" u="sng">
                <a:solidFill>
                  <a:srgbClr val="FF9933"/>
                </a:solidFill>
                <a:latin typeface="Lucida Console" pitchFamily="49" charset="0"/>
              </a:rPr>
              <a:t>Avoid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rgbClr val="0000CC"/>
                </a:solidFill>
                <a:latin typeface="Monotype Corsiva" pitchFamily="66" charset="0"/>
              </a:rPr>
              <a:t>Background</a:t>
            </a:r>
            <a:r>
              <a:rPr lang="en-US" sz="2000">
                <a:solidFill>
                  <a:srgbClr val="0000CC"/>
                </a:solidFill>
                <a:latin typeface="Monotype Corsiva" pitchFamily="66" charset="0"/>
              </a:rPr>
              <a:t>	</a:t>
            </a:r>
            <a:r>
              <a:rPr lang="en-US" sz="1400">
                <a:solidFill>
                  <a:srgbClr val="0000CC"/>
                </a:solidFill>
                <a:latin typeface="Monotype Corsiva" pitchFamily="66" charset="0"/>
              </a:rPr>
              <a:t>Plain White				Distracting backgrounds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400">
              <a:solidFill>
                <a:srgbClr val="0000CC"/>
              </a:solidFill>
              <a:latin typeface="Monotype Corsiva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400" b="1">
                <a:solidFill>
                  <a:srgbClr val="0000CC"/>
                </a:solidFill>
                <a:latin typeface="Monotype Corsiva" pitchFamily="66" charset="0"/>
              </a:rPr>
              <a:t>F</a:t>
            </a:r>
            <a:r>
              <a:rPr lang="en-US" sz="1800" b="1">
                <a:solidFill>
                  <a:srgbClr val="0000CC"/>
                </a:solidFill>
                <a:latin typeface="Monotype Corsiva" pitchFamily="66" charset="0"/>
              </a:rPr>
              <a:t>onts</a:t>
            </a:r>
            <a:r>
              <a:rPr lang="en-US" sz="1400" b="1">
                <a:solidFill>
                  <a:srgbClr val="0000CC"/>
                </a:solidFill>
                <a:latin typeface="Monotype Corsiva" pitchFamily="66" charset="0"/>
              </a:rPr>
              <a:t>		</a:t>
            </a:r>
            <a:r>
              <a:rPr lang="en-US" sz="1400">
                <a:solidFill>
                  <a:srgbClr val="0000CC"/>
                </a:solidFill>
                <a:latin typeface="Monotype Corsiva" pitchFamily="66" charset="0"/>
              </a:rPr>
              <a:t>Ariel 				Anything distracting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400">
              <a:solidFill>
                <a:srgbClr val="0000CC"/>
              </a:solidFill>
              <a:latin typeface="Monotype Corsiva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rgbClr val="0000CC"/>
                </a:solidFill>
                <a:latin typeface="Monotype Corsiva" pitchFamily="66" charset="0"/>
              </a:rPr>
              <a:t>Text Size</a:t>
            </a:r>
            <a:r>
              <a:rPr lang="en-US" sz="1400" b="1">
                <a:solidFill>
                  <a:srgbClr val="0000CC"/>
                </a:solidFill>
                <a:latin typeface="Monotype Corsiva" pitchFamily="66" charset="0"/>
              </a:rPr>
              <a:t>		</a:t>
            </a:r>
            <a:r>
              <a:rPr lang="en-US" sz="1400">
                <a:solidFill>
                  <a:srgbClr val="0000CC"/>
                </a:solidFill>
                <a:latin typeface="Monotype Corsiva" pitchFamily="66" charset="0"/>
              </a:rPr>
              <a:t>Bigger than 18 point			Smaller than 18 point 							(14 point)   (12 point)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400" b="1">
              <a:solidFill>
                <a:srgbClr val="0000CC"/>
              </a:solidFill>
              <a:latin typeface="Monotype Corsiva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rgbClr val="0000CC"/>
                </a:solidFill>
                <a:latin typeface="Monotype Corsiva" pitchFamily="66" charset="0"/>
              </a:rPr>
              <a:t>Colors</a:t>
            </a:r>
            <a:r>
              <a:rPr lang="en-US" sz="1400" b="1">
                <a:solidFill>
                  <a:srgbClr val="0000CC"/>
                </a:solidFill>
                <a:latin typeface="Monotype Corsiva" pitchFamily="66" charset="0"/>
              </a:rPr>
              <a:t>		</a:t>
            </a:r>
            <a:r>
              <a:rPr lang="en-US" sz="1400">
                <a:solidFill>
                  <a:srgbClr val="0000CC"/>
                </a:solidFill>
                <a:latin typeface="Monotype Corsiva" pitchFamily="66" charset="0"/>
              </a:rPr>
              <a:t>Lots of contrast			Little contrast between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CC"/>
                </a:solidFill>
                <a:latin typeface="Monotype Corsiva" pitchFamily="66" charset="0"/>
              </a:rPr>
              <a:t>			between text and 			text and background -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CC"/>
                </a:solidFill>
                <a:latin typeface="Monotype Corsiva" pitchFamily="66" charset="0"/>
              </a:rPr>
              <a:t>			background				or distracting</a:t>
            </a:r>
            <a:r>
              <a:rPr lang="en-US" sz="2000">
                <a:solidFill>
                  <a:srgbClr val="0000CC"/>
                </a:solidFill>
                <a:latin typeface="Arial" charset="0"/>
              </a:rPr>
              <a:t>	 </a:t>
            </a:r>
            <a:endParaRPr lang="en-US" sz="2000" b="1">
              <a:solidFill>
                <a:srgbClr val="0000CC"/>
              </a:solidFill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000" b="1">
              <a:solidFill>
                <a:srgbClr val="0000CC"/>
              </a:solidFill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0000CC"/>
              </a:solidFill>
              <a:latin typeface="Monotype Corsiva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000" b="1">
              <a:latin typeface="Monotype Corsiva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-76200" y="-762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150" name="Picture 6" descr="C:\Program Files\Common Files\Microsoft Shared\Clipart\cagcat50\bd0495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029200"/>
            <a:ext cx="2439988" cy="1657350"/>
          </a:xfrm>
          <a:prstGeom prst="rect">
            <a:avLst/>
          </a:prstGeom>
          <a:noFill/>
        </p:spPr>
      </p:pic>
      <p:pic>
        <p:nvPicPr>
          <p:cNvPr id="6151" name="Picture 7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5029200"/>
            <a:ext cx="1905000" cy="1662113"/>
          </a:xfrm>
          <a:prstGeom prst="rect">
            <a:avLst/>
          </a:prstGeom>
          <a:noFill/>
        </p:spPr>
      </p:pic>
      <p:pic>
        <p:nvPicPr>
          <p:cNvPr id="6152" name="Picture 8" descr="C:\Program Files\Common Files\Microsoft Shared\Clipart\cagcat50\bd06711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5029200"/>
            <a:ext cx="1757363" cy="1627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" charset="0"/>
              </a:rPr>
              <a:t>PowerPoint Organization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Title Page</a:t>
            </a:r>
          </a:p>
          <a:p>
            <a:r>
              <a:rPr lang="en-US">
                <a:latin typeface="Arial" charset="0"/>
              </a:rPr>
              <a:t>Outline – can be substituted for introduction slides</a:t>
            </a:r>
          </a:p>
          <a:p>
            <a:r>
              <a:rPr lang="en-US">
                <a:latin typeface="Arial" charset="0"/>
              </a:rPr>
              <a:t>Body</a:t>
            </a:r>
          </a:p>
          <a:p>
            <a:r>
              <a:rPr lang="en-US">
                <a:latin typeface="Arial" charset="0"/>
              </a:rPr>
              <a:t>Summary slide outlining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Arial" charset="0"/>
              </a:rPr>
              <a:t>What to include on a PowerPoint Slide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u="sng">
                <a:latin typeface="Arial" charset="0"/>
              </a:rPr>
              <a:t>Include</a:t>
            </a:r>
            <a:r>
              <a:rPr lang="en-US" sz="2800">
                <a:latin typeface="Arial" charset="0"/>
              </a:rPr>
              <a:t>			   </a:t>
            </a:r>
            <a:r>
              <a:rPr lang="en-US" sz="2800" u="sng">
                <a:latin typeface="Arial" charset="0"/>
              </a:rPr>
              <a:t>Avoid</a:t>
            </a:r>
            <a:endParaRPr lang="en-US" sz="2800">
              <a:latin typeface="Arial" charset="0"/>
            </a:endParaRPr>
          </a:p>
          <a:p>
            <a:pPr>
              <a:buFontTx/>
              <a:buNone/>
            </a:pPr>
            <a:r>
              <a:rPr lang="en-US" sz="2800">
                <a:latin typeface="Arial" charset="0"/>
              </a:rPr>
              <a:t>Graphs			   Long Derivations</a:t>
            </a:r>
          </a:p>
          <a:p>
            <a:pPr>
              <a:buFontTx/>
              <a:buNone/>
            </a:pPr>
            <a:r>
              <a:rPr lang="en-US" sz="2800">
                <a:latin typeface="Arial" charset="0"/>
              </a:rPr>
              <a:t>Diagrams/Pictures	   Computer Code</a:t>
            </a:r>
          </a:p>
          <a:p>
            <a:pPr>
              <a:buFontTx/>
              <a:buNone/>
            </a:pPr>
            <a:r>
              <a:rPr lang="en-US" sz="2800">
                <a:latin typeface="Arial" charset="0"/>
              </a:rPr>
              <a:t>Important Equations        Lists of measurements</a:t>
            </a:r>
          </a:p>
          <a:p>
            <a:pPr>
              <a:buFontTx/>
              <a:buNone/>
            </a:pPr>
            <a:r>
              <a:rPr lang="en-US" sz="2800">
                <a:latin typeface="Arial" charset="0"/>
              </a:rPr>
              <a:t>Key measurements</a:t>
            </a:r>
          </a:p>
          <a:p>
            <a:pPr>
              <a:buFontTx/>
              <a:buNone/>
            </a:pPr>
            <a:r>
              <a:rPr lang="en-US" sz="2800">
                <a:latin typeface="Arial" charset="0"/>
              </a:rPr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293813" y="0"/>
            <a:ext cx="602138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tIns="47625" bIns="47625"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Two Pump Phase Matching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987800" y="904875"/>
            <a:ext cx="5011738" cy="3730625"/>
          </a:xfrm>
          <a:prstGeom prst="roundRect">
            <a:avLst>
              <a:gd name="adj" fmla="val 1106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14300" y="904875"/>
            <a:ext cx="3773488" cy="3736975"/>
          </a:xfrm>
          <a:prstGeom prst="roundRect">
            <a:avLst>
              <a:gd name="adj" fmla="val 1106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63525" y="998538"/>
            <a:ext cx="3492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chemeClr val="accent2"/>
                </a:solidFill>
                <a:latin typeface="Arial" charset="0"/>
                <a:ea typeface="ＭＳ Ｐゴシック" charset="-128"/>
              </a:rPr>
              <a:t>Single Pump Configuration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679950" y="933450"/>
            <a:ext cx="3624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chemeClr val="accent2"/>
                </a:solidFill>
                <a:latin typeface="Arial" charset="0"/>
                <a:ea typeface="ＭＳ Ｐゴシック" charset="-128"/>
              </a:rPr>
              <a:t>Double Pump Configuration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1414463" y="2165350"/>
            <a:ext cx="0" cy="1130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31788" y="1414463"/>
            <a:ext cx="2500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i="1">
                <a:latin typeface="Arial" charset="0"/>
                <a:cs typeface="Arial" charset="0"/>
              </a:rPr>
              <a:t>f</a:t>
            </a:r>
            <a:r>
              <a:rPr lang="en-US" sz="1800" b="1" i="1" baseline="-25000">
                <a:latin typeface="Arial" charset="0"/>
                <a:cs typeface="Arial" charset="0"/>
              </a:rPr>
              <a:t>p </a:t>
            </a:r>
            <a:r>
              <a:rPr lang="en-US" sz="1800" b="1" i="1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( f</a:t>
            </a:r>
            <a:r>
              <a:rPr lang="en-US" sz="1800" b="1" i="1" baseline="-2500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 0 </a:t>
            </a:r>
            <a:r>
              <a:rPr lang="en-US" sz="1800" b="1" i="1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)</a:t>
            </a: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Limited tunability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212850" y="3370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 flipV="1">
            <a:off x="727075" y="2560638"/>
            <a:ext cx="1588" cy="688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941513" y="1979613"/>
            <a:ext cx="2052637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  <a:cs typeface="Arial" charset="0"/>
              </a:rPr>
              <a:t>Converted signal</a:t>
            </a:r>
          </a:p>
          <a:p>
            <a:r>
              <a:rPr lang="en-US" sz="1600" b="1">
                <a:solidFill>
                  <a:srgbClr val="FF0000"/>
                </a:solidFill>
                <a:latin typeface="Arial" charset="0"/>
                <a:cs typeface="Arial" charset="0"/>
              </a:rPr>
              <a:t>Limited Tunability </a:t>
            </a:r>
            <a:endParaRPr lang="en-US" sz="1600" b="1">
              <a:latin typeface="Arial" charset="0"/>
              <a:cs typeface="Arial" charset="0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406525" y="3249613"/>
            <a:ext cx="17463" cy="10572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182563" y="3254375"/>
            <a:ext cx="299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722313" y="4037013"/>
            <a:ext cx="7000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1430338" y="4041775"/>
            <a:ext cx="64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742950" y="3684588"/>
            <a:ext cx="48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>
                <a:latin typeface="Arial" charset="0"/>
                <a:cs typeface="Arial" charset="0"/>
                <a:sym typeface="Symbol" pitchFamily="18" charset="2"/>
              </a:rPr>
              <a:t></a:t>
            </a:r>
            <a:r>
              <a:rPr lang="en-US" sz="1800" b="1" i="1">
                <a:latin typeface="Arial" charset="0"/>
                <a:cs typeface="Arial" charset="0"/>
              </a:rPr>
              <a:t>f</a:t>
            </a:r>
            <a:r>
              <a:rPr lang="en-US" sz="1800" b="1" i="1" baseline="-25000">
                <a:latin typeface="Arial" charset="0"/>
                <a:cs typeface="Arial" charset="0"/>
              </a:rPr>
              <a:t>1</a:t>
            </a:r>
            <a:endParaRPr lang="en-US" sz="1800" b="1" i="1">
              <a:latin typeface="Arial" charset="0"/>
              <a:cs typeface="Arial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477963" y="3657600"/>
            <a:ext cx="547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>
                <a:latin typeface="Arial" charset="0"/>
                <a:cs typeface="Arial" charset="0"/>
                <a:sym typeface="Symbol" pitchFamily="18" charset="2"/>
              </a:rPr>
              <a:t></a:t>
            </a:r>
            <a:r>
              <a:rPr lang="en-US" sz="1800" b="1" i="1">
                <a:latin typeface="Arial" charset="0"/>
                <a:cs typeface="Arial" charset="0"/>
              </a:rPr>
              <a:t> f</a:t>
            </a:r>
            <a:r>
              <a:rPr lang="en-US" sz="1800" b="1" i="1" baseline="-250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686050" y="323373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>
                <a:latin typeface="Arial" charset="0"/>
                <a:cs typeface="Arial" charset="0"/>
              </a:rPr>
              <a:t>frequency</a:t>
            </a: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 flipV="1">
            <a:off x="2082800" y="2765425"/>
            <a:ext cx="3175" cy="506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028700" y="4605338"/>
            <a:ext cx="174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b="1" i="1">
                <a:solidFill>
                  <a:srgbClr val="FF3300"/>
                </a:solidFill>
                <a:cs typeface="Times New Roman" pitchFamily="18" charset="0"/>
              </a:rPr>
              <a:t>f</a:t>
            </a:r>
            <a:r>
              <a:rPr lang="en-US" b="1" i="1" baseline="-25000">
                <a:solidFill>
                  <a:srgbClr val="FF3300"/>
                </a:solidFill>
                <a:cs typeface="Times New Roman" pitchFamily="18" charset="0"/>
              </a:rPr>
              <a:t>c</a:t>
            </a:r>
            <a:r>
              <a:rPr lang="en-US" b="1" i="1">
                <a:solidFill>
                  <a:srgbClr val="FF3300"/>
                </a:solidFill>
                <a:cs typeface="Times New Roman" pitchFamily="18" charset="0"/>
              </a:rPr>
              <a:t> = 2*f</a:t>
            </a:r>
            <a:r>
              <a:rPr lang="en-US" b="1" i="1" baseline="-25000">
                <a:solidFill>
                  <a:srgbClr val="FF3300"/>
                </a:solidFill>
                <a:cs typeface="Times New Roman" pitchFamily="18" charset="0"/>
              </a:rPr>
              <a:t>p</a:t>
            </a:r>
            <a:r>
              <a:rPr lang="en-US" b="1" i="1">
                <a:solidFill>
                  <a:srgbClr val="FF3300"/>
                </a:solidFill>
                <a:cs typeface="Times New Roman" pitchFamily="18" charset="0"/>
              </a:rPr>
              <a:t>-f</a:t>
            </a:r>
            <a:r>
              <a:rPr lang="en-US" b="1" i="1" baseline="-25000">
                <a:solidFill>
                  <a:srgbClr val="FF3300"/>
                </a:solidFill>
                <a:cs typeface="Times New Roman" pitchFamily="18" charset="0"/>
              </a:rPr>
              <a:t>in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363663" y="2333625"/>
            <a:ext cx="855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latin typeface="Arial" charset="0"/>
                <a:cs typeface="Arial" charset="0"/>
              </a:rPr>
              <a:t>Pump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7625" y="2047875"/>
            <a:ext cx="866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  <a:cs typeface="Arial" charset="0"/>
              </a:rPr>
              <a:t>Input signal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039813" y="3201988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1800" b="1" i="1">
                <a:latin typeface="Arial" charset="0"/>
                <a:cs typeface="Arial" charset="0"/>
                <a:sym typeface="Symbol" pitchFamily="18" charset="2"/>
              </a:rPr>
              <a:t>f</a:t>
            </a:r>
            <a:r>
              <a:rPr lang="en-US" sz="1800" b="1" i="1" baseline="-25000">
                <a:latin typeface="Arial" charset="0"/>
                <a:cs typeface="Arial" charset="0"/>
                <a:sym typeface="Symbol" pitchFamily="18" charset="2"/>
              </a:rPr>
              <a:t>0</a:t>
            </a:r>
            <a:r>
              <a:rPr lang="en-US" sz="1800" b="1" i="1">
                <a:latin typeface="Arial" charset="0"/>
                <a:cs typeface="Arial" charset="0"/>
                <a:sym typeface="Symbol" pitchFamily="18" charset="2"/>
              </a:rPr>
              <a:t> (</a:t>
            </a:r>
            <a:r>
              <a:rPr lang="en-US" sz="1800" b="1">
                <a:latin typeface="Arial" charset="0"/>
                <a:cs typeface="Arial" charset="0"/>
                <a:sym typeface="Symbol" pitchFamily="18" charset="2"/>
              </a:rPr>
              <a:t></a:t>
            </a:r>
            <a:r>
              <a:rPr lang="en-US" sz="1800" b="1" baseline="-25000">
                <a:latin typeface="Arial" charset="0"/>
                <a:cs typeface="Arial" charset="0"/>
                <a:sym typeface="Symbol" pitchFamily="18" charset="2"/>
              </a:rPr>
              <a:t>0</a:t>
            </a:r>
            <a:r>
              <a:rPr lang="en-US" sz="1800" b="1">
                <a:latin typeface="Arial" charset="0"/>
                <a:cs typeface="Arial" charset="0"/>
                <a:sym typeface="Symbol" pitchFamily="18" charset="2"/>
              </a:rPr>
              <a:t>)</a:t>
            </a:r>
            <a:endParaRPr lang="en-US" sz="1800" b="1">
              <a:latin typeface="Arial" charset="0"/>
              <a:cs typeface="Arial" charset="0"/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722313" y="3259138"/>
            <a:ext cx="4762" cy="9001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2082800" y="3273425"/>
            <a:ext cx="0" cy="7540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1" name="Arc 27"/>
          <p:cNvSpPr>
            <a:spLocks/>
          </p:cNvSpPr>
          <p:nvPr/>
        </p:nvSpPr>
        <p:spPr bwMode="auto">
          <a:xfrm rot="16200000" flipH="1">
            <a:off x="1282700" y="2001838"/>
            <a:ext cx="203200" cy="3683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3804 w 23804"/>
              <a:gd name="T1" fmla="*/ 43087 h 43200"/>
              <a:gd name="T2" fmla="*/ 21888 w 23804"/>
              <a:gd name="T3" fmla="*/ 2 h 43200"/>
              <a:gd name="T4" fmla="*/ 21600 w 2380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804" h="43200" fill="none" extrusionOk="0">
                <a:moveTo>
                  <a:pt x="23804" y="43087"/>
                </a:moveTo>
                <a:cubicBezTo>
                  <a:pt x="23071" y="43162"/>
                  <a:pt x="22336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96" y="-1"/>
                  <a:pt x="21792" y="0"/>
                  <a:pt x="21888" y="1"/>
                </a:cubicBezTo>
              </a:path>
              <a:path w="23804" h="43200" stroke="0" extrusionOk="0">
                <a:moveTo>
                  <a:pt x="23804" y="43087"/>
                </a:moveTo>
                <a:cubicBezTo>
                  <a:pt x="23071" y="43162"/>
                  <a:pt x="22336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96" y="-1"/>
                  <a:pt x="21792" y="0"/>
                  <a:pt x="21888" y="1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 cap="rnd">
            <a:solidFill>
              <a:srgbClr val="FF0000"/>
            </a:solidFill>
            <a:prstDash val="sysDot"/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Arc 28"/>
          <p:cNvSpPr>
            <a:spLocks/>
          </p:cNvSpPr>
          <p:nvPr/>
        </p:nvSpPr>
        <p:spPr bwMode="auto">
          <a:xfrm rot="16200000" flipH="1">
            <a:off x="1957388" y="2600325"/>
            <a:ext cx="261938" cy="28098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0464 w 32124"/>
              <a:gd name="T1" fmla="*/ 41297 h 43200"/>
              <a:gd name="T2" fmla="*/ 32124 w 32124"/>
              <a:gd name="T3" fmla="*/ 2737 h 43200"/>
              <a:gd name="T4" fmla="*/ 21600 w 3212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124" h="43200" fill="none" extrusionOk="0">
                <a:moveTo>
                  <a:pt x="30464" y="41297"/>
                </a:moveTo>
                <a:cubicBezTo>
                  <a:pt x="27677" y="42551"/>
                  <a:pt x="24656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5283" y="-1"/>
                  <a:pt x="28906" y="942"/>
                  <a:pt x="32123" y="2737"/>
                </a:cubicBezTo>
              </a:path>
              <a:path w="32124" h="43200" stroke="0" extrusionOk="0">
                <a:moveTo>
                  <a:pt x="30464" y="41297"/>
                </a:moveTo>
                <a:cubicBezTo>
                  <a:pt x="27677" y="42551"/>
                  <a:pt x="24656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5283" y="-1"/>
                  <a:pt x="28906" y="942"/>
                  <a:pt x="32123" y="2737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 cap="rnd">
            <a:solidFill>
              <a:srgbClr val="FF0000"/>
            </a:solidFill>
            <a:prstDash val="sysDot"/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 flipV="1">
            <a:off x="5113338" y="2633663"/>
            <a:ext cx="6350" cy="8096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 flipV="1">
            <a:off x="4687888" y="2827338"/>
            <a:ext cx="3175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>
            <a:off x="6056313" y="3397250"/>
            <a:ext cx="101600" cy="809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6099175" y="2930525"/>
            <a:ext cx="23813" cy="15573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370388" y="3443288"/>
            <a:ext cx="4246562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V="1">
            <a:off x="6140450" y="3990975"/>
            <a:ext cx="9128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5373688" y="3568700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>
                <a:latin typeface="Arial" charset="0"/>
                <a:cs typeface="Arial" charset="0"/>
                <a:sym typeface="Symbol" pitchFamily="18" charset="2"/>
              </a:rPr>
              <a:t></a:t>
            </a:r>
            <a:r>
              <a:rPr lang="en-US" sz="1800" b="1" i="1">
                <a:latin typeface="Arial" charset="0"/>
                <a:cs typeface="Arial" charset="0"/>
              </a:rPr>
              <a:t>f</a:t>
            </a:r>
            <a:r>
              <a:rPr lang="en-US" sz="1800" b="1" i="1" baseline="-25000">
                <a:latin typeface="Arial" charset="0"/>
                <a:cs typeface="Arial" charset="0"/>
              </a:rPr>
              <a:t>p1</a:t>
            </a:r>
            <a:endParaRPr lang="en-US" sz="1800" b="1" i="1">
              <a:latin typeface="Arial" charset="0"/>
              <a:cs typeface="Arial" charset="0"/>
            </a:endParaRP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6315075" y="355282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>
                <a:latin typeface="Arial" charset="0"/>
                <a:cs typeface="Arial" charset="0"/>
                <a:sym typeface="Symbol" pitchFamily="18" charset="2"/>
              </a:rPr>
              <a:t></a:t>
            </a:r>
            <a:r>
              <a:rPr lang="en-US" sz="1800" b="1" i="1">
                <a:latin typeface="Arial" charset="0"/>
                <a:cs typeface="Arial" charset="0"/>
              </a:rPr>
              <a:t> f</a:t>
            </a:r>
            <a:r>
              <a:rPr lang="en-US" sz="1800" b="1" i="1" baseline="-25000">
                <a:latin typeface="Arial" charset="0"/>
                <a:cs typeface="Arial" charset="0"/>
              </a:rPr>
              <a:t>p2</a:t>
            </a:r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V="1">
            <a:off x="7086600" y="2660650"/>
            <a:ext cx="0" cy="782638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7540625" y="2767013"/>
            <a:ext cx="6350" cy="676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V="1">
            <a:off x="4703763" y="4364038"/>
            <a:ext cx="1409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6140450" y="4367213"/>
            <a:ext cx="1362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5178425" y="3981450"/>
            <a:ext cx="569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>
                <a:latin typeface="Arial" charset="0"/>
                <a:cs typeface="Arial" charset="0"/>
                <a:sym typeface="Symbol" pitchFamily="18" charset="2"/>
              </a:rPr>
              <a:t></a:t>
            </a:r>
            <a:r>
              <a:rPr lang="en-US" sz="1800" b="1" i="1">
                <a:latin typeface="Arial" charset="0"/>
                <a:cs typeface="Arial" charset="0"/>
              </a:rPr>
              <a:t>f</a:t>
            </a:r>
            <a:r>
              <a:rPr lang="en-US" sz="1800" b="1" i="1" baseline="-25000">
                <a:latin typeface="Arial" charset="0"/>
                <a:cs typeface="Arial" charset="0"/>
              </a:rPr>
              <a:t>s1</a:t>
            </a:r>
            <a:endParaRPr lang="en-US" sz="1800" b="1" i="1">
              <a:latin typeface="Arial" charset="0"/>
              <a:cs typeface="Arial" charset="0"/>
            </a:endParaRP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6424613" y="3975100"/>
            <a:ext cx="633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>
                <a:latin typeface="Arial" charset="0"/>
                <a:cs typeface="Arial" charset="0"/>
                <a:sym typeface="Symbol" pitchFamily="18" charset="2"/>
              </a:rPr>
              <a:t></a:t>
            </a:r>
            <a:r>
              <a:rPr lang="en-US" sz="1800" b="1" i="1">
                <a:latin typeface="Arial" charset="0"/>
                <a:cs typeface="Arial" charset="0"/>
              </a:rPr>
              <a:t> f</a:t>
            </a:r>
            <a:r>
              <a:rPr lang="en-US" sz="1800" b="1" i="1" baseline="-25000">
                <a:latin typeface="Arial" charset="0"/>
                <a:cs typeface="Arial" charset="0"/>
              </a:rPr>
              <a:t>s2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6086475" y="2609850"/>
            <a:ext cx="10128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500" b="1">
                <a:latin typeface="Arial" charset="0"/>
                <a:cs typeface="Arial" charset="0"/>
              </a:rPr>
              <a:t>Dummy Pump</a:t>
            </a: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3910013" y="1355725"/>
            <a:ext cx="26812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latin typeface="Arial" charset="0"/>
                <a:cs typeface="Arial" charset="0"/>
              </a:rPr>
              <a:t>Input signal</a:t>
            </a:r>
          </a:p>
          <a:p>
            <a:pPr algn="ctr"/>
            <a:r>
              <a:rPr lang="en-US" sz="1800" b="1">
                <a:latin typeface="Arial" charset="0"/>
                <a:cs typeface="Arial" charset="0"/>
              </a:rPr>
              <a:t>(Pump1)</a:t>
            </a:r>
          </a:p>
          <a:p>
            <a:pPr algn="ctr"/>
            <a:r>
              <a:rPr lang="en-US" sz="1500" b="1">
                <a:solidFill>
                  <a:srgbClr val="FF0000"/>
                </a:solidFill>
                <a:latin typeface="Arial" charset="0"/>
                <a:cs typeface="Arial" charset="0"/>
              </a:rPr>
              <a:t>Can be tuned throughout the whole bandwidth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3884613" y="2533650"/>
            <a:ext cx="9509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500" b="1">
                <a:latin typeface="Arial" charset="0"/>
                <a:cs typeface="Arial" charset="0"/>
              </a:rPr>
              <a:t>Dummy signal</a:t>
            </a:r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>
            <a:off x="5135563" y="3449638"/>
            <a:ext cx="7937" cy="6111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7067550" y="3462338"/>
            <a:ext cx="0" cy="6572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4695825" y="3430588"/>
            <a:ext cx="1588" cy="11017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Line 49"/>
          <p:cNvSpPr>
            <a:spLocks noChangeShapeType="1"/>
          </p:cNvSpPr>
          <p:nvPr/>
        </p:nvSpPr>
        <p:spPr bwMode="auto">
          <a:xfrm>
            <a:off x="7539038" y="3468688"/>
            <a:ext cx="0" cy="9318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6445250" y="1663700"/>
            <a:ext cx="26574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latin typeface="Arial" charset="0"/>
                <a:cs typeface="Arial" charset="0"/>
              </a:rPr>
              <a:t>Converted signal</a:t>
            </a:r>
          </a:p>
          <a:p>
            <a:pPr algn="ctr"/>
            <a:r>
              <a:rPr lang="en-US" sz="1500" b="1">
                <a:solidFill>
                  <a:srgbClr val="FF0000"/>
                </a:solidFill>
                <a:latin typeface="Arial" charset="0"/>
                <a:cs typeface="Arial" charset="0"/>
              </a:rPr>
              <a:t>Can be tuned throughout the whole bandwidth</a:t>
            </a:r>
            <a:endParaRPr lang="en-US" sz="1500" b="1">
              <a:latin typeface="Arial" charset="0"/>
              <a:cs typeface="Arial" charset="0"/>
            </a:endParaRP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7543800" y="3621088"/>
            <a:ext cx="1416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i="1">
                <a:latin typeface="Arial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800" b="1">
                <a:latin typeface="Arial" charset="0"/>
                <a:cs typeface="Times New Roman" pitchFamily="18" charset="0"/>
              </a:rPr>
              <a:t> </a:t>
            </a:r>
            <a:r>
              <a:rPr lang="en-US" sz="1800" b="1" i="1">
                <a:latin typeface="Arial" charset="0"/>
                <a:cs typeface="Times New Roman" pitchFamily="18" charset="0"/>
              </a:rPr>
              <a:t>f</a:t>
            </a:r>
            <a:r>
              <a:rPr lang="en-US" sz="1800" b="1" i="1" baseline="-25000">
                <a:latin typeface="Arial" charset="0"/>
                <a:cs typeface="Times New Roman" pitchFamily="18" charset="0"/>
              </a:rPr>
              <a:t>p1</a:t>
            </a:r>
            <a:r>
              <a:rPr lang="en-US" sz="1800" b="1">
                <a:latin typeface="Arial" charset="0"/>
                <a:cs typeface="Times New Roman" pitchFamily="18" charset="0"/>
              </a:rPr>
              <a:t> = </a:t>
            </a:r>
            <a:r>
              <a:rPr lang="en-US" sz="1800" b="1" i="1">
                <a:latin typeface="Arial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800" b="1">
                <a:latin typeface="Arial" charset="0"/>
                <a:cs typeface="Times New Roman" pitchFamily="18" charset="0"/>
              </a:rPr>
              <a:t> </a:t>
            </a:r>
            <a:r>
              <a:rPr lang="en-US" sz="1800" b="1" i="1">
                <a:latin typeface="Arial" charset="0"/>
                <a:cs typeface="Times New Roman" pitchFamily="18" charset="0"/>
              </a:rPr>
              <a:t>f</a:t>
            </a:r>
            <a:r>
              <a:rPr lang="en-US" sz="1800" b="1" i="1" baseline="-25000">
                <a:latin typeface="Arial" charset="0"/>
                <a:cs typeface="Times New Roman" pitchFamily="18" charset="0"/>
              </a:rPr>
              <a:t>p2</a:t>
            </a:r>
            <a:r>
              <a:rPr lang="en-US" sz="1800" b="1"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7540625" y="3963988"/>
            <a:ext cx="1401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i="1">
                <a:latin typeface="Arial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800" b="1">
                <a:latin typeface="Arial" charset="0"/>
                <a:cs typeface="Times New Roman" pitchFamily="18" charset="0"/>
              </a:rPr>
              <a:t> </a:t>
            </a:r>
            <a:r>
              <a:rPr lang="en-US" sz="1800" b="1" i="1">
                <a:latin typeface="Arial" charset="0"/>
                <a:cs typeface="Times New Roman" pitchFamily="18" charset="0"/>
              </a:rPr>
              <a:t>f</a:t>
            </a:r>
            <a:r>
              <a:rPr lang="en-US" sz="1800" b="1" i="1" baseline="-25000">
                <a:latin typeface="Arial" charset="0"/>
                <a:cs typeface="Times New Roman" pitchFamily="18" charset="0"/>
              </a:rPr>
              <a:t>s1</a:t>
            </a:r>
            <a:r>
              <a:rPr lang="en-US" sz="1800" b="1">
                <a:latin typeface="Arial" charset="0"/>
                <a:cs typeface="Times New Roman" pitchFamily="18" charset="0"/>
              </a:rPr>
              <a:t> = </a:t>
            </a:r>
            <a:r>
              <a:rPr lang="en-US" sz="1800" b="1" i="1">
                <a:latin typeface="Arial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800" b="1">
                <a:latin typeface="Arial" charset="0"/>
                <a:cs typeface="Times New Roman" pitchFamily="18" charset="0"/>
              </a:rPr>
              <a:t> </a:t>
            </a:r>
            <a:r>
              <a:rPr lang="en-US" sz="1800" b="1" i="1">
                <a:latin typeface="Arial" charset="0"/>
                <a:cs typeface="Times New Roman" pitchFamily="18" charset="0"/>
              </a:rPr>
              <a:t>f</a:t>
            </a:r>
            <a:r>
              <a:rPr lang="en-US" sz="1800" b="1" i="1" baseline="-25000">
                <a:latin typeface="Arial" charset="0"/>
                <a:cs typeface="Times New Roman" pitchFamily="18" charset="0"/>
              </a:rPr>
              <a:t>s2</a:t>
            </a:r>
            <a:r>
              <a:rPr lang="en-US" sz="1800" b="1"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11317" name="Line 53"/>
          <p:cNvSpPr>
            <a:spLocks noChangeShapeType="1"/>
          </p:cNvSpPr>
          <p:nvPr/>
        </p:nvSpPr>
        <p:spPr bwMode="auto">
          <a:xfrm flipV="1">
            <a:off x="5189538" y="4000500"/>
            <a:ext cx="912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5776913" y="3121025"/>
            <a:ext cx="669925" cy="6413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1800" b="1" i="1">
                <a:latin typeface="Arial" charset="0"/>
                <a:cs typeface="Arial" charset="0"/>
                <a:sym typeface="Symbol" pitchFamily="18" charset="2"/>
              </a:rPr>
              <a:t>f</a:t>
            </a:r>
            <a:r>
              <a:rPr lang="en-US" sz="1800" b="1" i="1" baseline="-25000">
                <a:latin typeface="Arial" charset="0"/>
                <a:cs typeface="Arial" charset="0"/>
                <a:sym typeface="Symbol" pitchFamily="18" charset="2"/>
              </a:rPr>
              <a:t>0</a:t>
            </a:r>
            <a:r>
              <a:rPr lang="en-US" sz="1800" b="1" i="1">
                <a:latin typeface="Arial" charset="0"/>
                <a:cs typeface="Arial" charset="0"/>
                <a:sym typeface="Symbol" pitchFamily="18" charset="2"/>
              </a:rPr>
              <a:t> (</a:t>
            </a:r>
            <a:r>
              <a:rPr lang="en-US" sz="1800" b="1">
                <a:latin typeface="Arial" charset="0"/>
                <a:cs typeface="Arial" charset="0"/>
                <a:sym typeface="Symbol" pitchFamily="18" charset="2"/>
              </a:rPr>
              <a:t></a:t>
            </a:r>
            <a:r>
              <a:rPr lang="en-US" sz="1800" b="1" baseline="-25000">
                <a:latin typeface="Arial" charset="0"/>
                <a:cs typeface="Arial" charset="0"/>
                <a:sym typeface="Symbol" pitchFamily="18" charset="2"/>
              </a:rPr>
              <a:t>0</a:t>
            </a:r>
            <a:r>
              <a:rPr lang="en-US" sz="1800" b="1">
                <a:latin typeface="Arial" charset="0"/>
                <a:cs typeface="Arial" charset="0"/>
                <a:sym typeface="Symbol" pitchFamily="18" charset="2"/>
              </a:rPr>
              <a:t>)</a:t>
            </a:r>
            <a:endParaRPr lang="en-US" sz="1800" b="1">
              <a:latin typeface="Arial" charset="0"/>
              <a:cs typeface="Arial" charset="0"/>
            </a:endParaRPr>
          </a:p>
        </p:txBody>
      </p:sp>
      <p:sp>
        <p:nvSpPr>
          <p:cNvPr id="11319" name="Line 55"/>
          <p:cNvSpPr>
            <a:spLocks noChangeShapeType="1"/>
          </p:cNvSpPr>
          <p:nvPr/>
        </p:nvSpPr>
        <p:spPr bwMode="auto">
          <a:xfrm>
            <a:off x="4314825" y="2559050"/>
            <a:ext cx="2100263" cy="0"/>
          </a:xfrm>
          <a:prstGeom prst="line">
            <a:avLst/>
          </a:prstGeom>
          <a:noFill/>
          <a:ln w="38100" cap="rnd" cmpd="dbl">
            <a:solidFill>
              <a:srgbClr val="FF0000"/>
            </a:solidFill>
            <a:prstDash val="sysDot"/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20" name="Line 56"/>
          <p:cNvSpPr>
            <a:spLocks noChangeShapeType="1"/>
          </p:cNvSpPr>
          <p:nvPr/>
        </p:nvSpPr>
        <p:spPr bwMode="auto">
          <a:xfrm>
            <a:off x="5900738" y="2655888"/>
            <a:ext cx="2100262" cy="0"/>
          </a:xfrm>
          <a:prstGeom prst="line">
            <a:avLst/>
          </a:prstGeom>
          <a:noFill/>
          <a:ln w="38100" cap="rnd" cmpd="dbl">
            <a:solidFill>
              <a:srgbClr val="FF0000"/>
            </a:solidFill>
            <a:prstDash val="sysDot"/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21" name="Oval 57"/>
          <p:cNvSpPr>
            <a:spLocks noChangeArrowheads="1"/>
          </p:cNvSpPr>
          <p:nvPr/>
        </p:nvSpPr>
        <p:spPr bwMode="auto">
          <a:xfrm>
            <a:off x="7358063" y="2686050"/>
            <a:ext cx="369887" cy="212725"/>
          </a:xfrm>
          <a:prstGeom prst="ellipse">
            <a:avLst/>
          </a:prstGeom>
          <a:noFill/>
          <a:ln w="28575">
            <a:solidFill>
              <a:srgbClr val="FF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AutoShape 58"/>
          <p:cNvSpPr>
            <a:spLocks noChangeArrowheads="1"/>
          </p:cNvSpPr>
          <p:nvPr/>
        </p:nvSpPr>
        <p:spPr bwMode="auto">
          <a:xfrm>
            <a:off x="269875" y="5141913"/>
            <a:ext cx="8685213" cy="1476375"/>
          </a:xfrm>
          <a:prstGeom prst="roundRect">
            <a:avLst>
              <a:gd name="adj" fmla="val 19028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>
              <a:solidFill>
                <a:srgbClr val="FFFFCC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512763" y="5121275"/>
            <a:ext cx="84804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altLang="zh-CN" sz="16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Middle of the two pumps (input signal and dummy pump) needs to be ~ </a:t>
            </a:r>
            <a:r>
              <a:rPr lang="en-US" sz="1600" b="1">
                <a:solidFill>
                  <a:schemeClr val="bg1"/>
                </a:solidFill>
                <a:latin typeface="Arial" charset="0"/>
                <a:cs typeface="Arial" charset="0"/>
                <a:sym typeface="Symbol" pitchFamily="18" charset="2"/>
              </a:rPr>
              <a:t></a:t>
            </a:r>
            <a:r>
              <a:rPr lang="en-US" sz="1600" b="1" baseline="-25000">
                <a:solidFill>
                  <a:schemeClr val="bg1"/>
                </a:solidFill>
                <a:latin typeface="Arial" charset="0"/>
                <a:cs typeface="Arial" charset="0"/>
                <a:sym typeface="Symbol" pitchFamily="18" charset="2"/>
              </a:rPr>
              <a:t>0</a:t>
            </a:r>
            <a:r>
              <a:rPr lang="en-US" altLang="zh-CN" sz="16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 </a:t>
            </a:r>
          </a:p>
          <a:p>
            <a:pPr marL="228600" indent="-228600">
              <a:spcBef>
                <a:spcPct val="5000"/>
              </a:spcBef>
              <a:spcAft>
                <a:spcPct val="5000"/>
              </a:spcAft>
            </a:pPr>
            <a:r>
              <a:rPr lang="en-US" altLang="zh-CN" sz="2000" b="1">
                <a:solidFill>
                  <a:srgbClr val="FFFF00"/>
                </a:solidFill>
                <a:latin typeface="Arial" charset="0"/>
                <a:ea typeface="ＭＳ Ｐゴシック" charset="-128"/>
                <a:sym typeface="Wingdings" pitchFamily="2" charset="2"/>
              </a:rPr>
              <a:t></a:t>
            </a:r>
            <a:r>
              <a:rPr lang="en-US" altLang="zh-CN" sz="1600" b="1">
                <a:solidFill>
                  <a:schemeClr val="bg1"/>
                </a:solidFill>
                <a:latin typeface="Arial" charset="0"/>
                <a:ea typeface="ＭＳ Ｐゴシック" charset="-128"/>
                <a:sym typeface="Wingdings" pitchFamily="2" charset="2"/>
              </a:rPr>
              <a:t> We tune dummy pump wavelength to get input wavelength tunability</a:t>
            </a:r>
            <a:endParaRPr lang="en-US" altLang="zh-CN" sz="16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228600" indent="-228600"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altLang="zh-CN" sz="16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Middle of the dummy signal and the converted signal needs to be close to </a:t>
            </a:r>
            <a:r>
              <a:rPr lang="en-US" sz="1600" b="1">
                <a:solidFill>
                  <a:schemeClr val="bg1"/>
                </a:solidFill>
                <a:latin typeface="Arial" charset="0"/>
                <a:cs typeface="Arial" charset="0"/>
                <a:sym typeface="Symbol" pitchFamily="18" charset="2"/>
              </a:rPr>
              <a:t></a:t>
            </a:r>
            <a:r>
              <a:rPr lang="en-US" sz="1600" b="1" baseline="-25000">
                <a:solidFill>
                  <a:schemeClr val="bg1"/>
                </a:solidFill>
                <a:latin typeface="Arial" charset="0"/>
                <a:cs typeface="Arial" charset="0"/>
                <a:sym typeface="Symbol" pitchFamily="18" charset="2"/>
              </a:rPr>
              <a:t>0</a:t>
            </a:r>
            <a:r>
              <a:rPr lang="en-US" altLang="zh-CN" sz="16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 </a:t>
            </a:r>
          </a:p>
          <a:p>
            <a:pPr marL="228600" indent="-228600">
              <a:spcBef>
                <a:spcPct val="5000"/>
              </a:spcBef>
              <a:spcAft>
                <a:spcPct val="5000"/>
              </a:spcAft>
            </a:pPr>
            <a:r>
              <a:rPr lang="en-US" altLang="zh-CN" sz="2000" b="1">
                <a:solidFill>
                  <a:srgbClr val="FFFF00"/>
                </a:solidFill>
                <a:latin typeface="Arial" charset="0"/>
                <a:ea typeface="ＭＳ Ｐゴシック" charset="-128"/>
                <a:sym typeface="Wingdings" pitchFamily="2" charset="2"/>
              </a:rPr>
              <a:t></a:t>
            </a:r>
            <a:r>
              <a:rPr lang="en-US" altLang="zh-CN" sz="1600" b="1">
                <a:solidFill>
                  <a:schemeClr val="bg1"/>
                </a:solidFill>
                <a:latin typeface="Arial" charset="0"/>
                <a:ea typeface="ＭＳ Ｐゴシック" charset="-128"/>
                <a:sym typeface="Wingdings" pitchFamily="2" charset="2"/>
              </a:rPr>
              <a:t> We tune dummy signal wavelength to get input wavelength tunability</a:t>
            </a:r>
            <a:endParaRPr lang="en-US" altLang="zh-CN" sz="16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228600" indent="-228600"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sz="1600" b="1" i="1">
                <a:solidFill>
                  <a:schemeClr val="bg1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 </a:t>
            </a:r>
            <a:r>
              <a:rPr lang="en-US" sz="1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tunability is limited by EDFA (~ 25 nm)</a:t>
            </a:r>
            <a:endParaRPr lang="en-US" altLang="zh-CN" sz="1600" b="1" i="1">
              <a:solidFill>
                <a:schemeClr val="bg1"/>
              </a:solidFill>
              <a:latin typeface="Arial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2327275" y="371792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Symbol" pitchFamily="18" charset="2"/>
              <a:buChar char="D"/>
            </a:pPr>
            <a:r>
              <a:rPr lang="en-US" sz="1800" b="1" i="1">
                <a:latin typeface="Arial" charset="0"/>
                <a:cs typeface="Arial" charset="0"/>
              </a:rPr>
              <a:t>f</a:t>
            </a:r>
            <a:r>
              <a:rPr lang="en-US" sz="1800" b="1" i="1" baseline="-25000">
                <a:latin typeface="Arial" charset="0"/>
                <a:cs typeface="Arial" charset="0"/>
              </a:rPr>
              <a:t>1</a:t>
            </a:r>
            <a:r>
              <a:rPr lang="en-US" sz="1800" b="1" i="1">
                <a:latin typeface="Arial" charset="0"/>
                <a:cs typeface="Arial" charset="0"/>
              </a:rPr>
              <a:t> =</a:t>
            </a:r>
            <a:r>
              <a:rPr lang="en-US" sz="1800" b="1" i="1">
                <a:latin typeface="Arial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800" b="1">
                <a:latin typeface="Arial" charset="0"/>
                <a:cs typeface="Times New Roman" pitchFamily="18" charset="0"/>
              </a:rPr>
              <a:t> </a:t>
            </a:r>
            <a:r>
              <a:rPr lang="en-US" sz="1800" b="1" i="1">
                <a:latin typeface="Arial" charset="0"/>
                <a:cs typeface="Times New Roman" pitchFamily="18" charset="0"/>
              </a:rPr>
              <a:t>f</a:t>
            </a:r>
            <a:r>
              <a:rPr lang="en-US" sz="1800" b="1" i="1" baseline="-25000">
                <a:latin typeface="Arial" charset="0"/>
                <a:cs typeface="Times New Roman" pitchFamily="18" charset="0"/>
              </a:rPr>
              <a:t>2</a:t>
            </a:r>
            <a:r>
              <a:rPr lang="en-US" sz="1800" b="1">
                <a:latin typeface="Arial" charset="0"/>
                <a:cs typeface="Times New Roman" pitchFamily="18" charset="0"/>
              </a:rPr>
              <a:t> </a:t>
            </a:r>
            <a:endParaRPr lang="en-US" sz="1800" b="1" i="1" baseline="-25000">
              <a:latin typeface="Arial" charset="0"/>
              <a:cs typeface="Times New Roman" pitchFamily="18" charset="0"/>
            </a:endParaRPr>
          </a:p>
        </p:txBody>
      </p:sp>
      <p:sp>
        <p:nvSpPr>
          <p:cNvPr id="11325" name="Text Box 61"/>
          <p:cNvSpPr txBox="1">
            <a:spLocks noChangeArrowheads="1"/>
          </p:cNvSpPr>
          <p:nvPr/>
        </p:nvSpPr>
        <p:spPr bwMode="auto">
          <a:xfrm>
            <a:off x="5014913" y="4575175"/>
            <a:ext cx="2452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b="1" i="1">
                <a:solidFill>
                  <a:srgbClr val="FF3300"/>
                </a:solidFill>
                <a:cs typeface="Times New Roman" pitchFamily="18" charset="0"/>
              </a:rPr>
              <a:t>f</a:t>
            </a:r>
            <a:r>
              <a:rPr lang="en-US" b="1" i="1" baseline="-25000">
                <a:solidFill>
                  <a:srgbClr val="FF3300"/>
                </a:solidFill>
                <a:cs typeface="Times New Roman" pitchFamily="18" charset="0"/>
              </a:rPr>
              <a:t>c</a:t>
            </a:r>
            <a:r>
              <a:rPr lang="en-US" b="1" i="1">
                <a:solidFill>
                  <a:srgbClr val="FF3300"/>
                </a:solidFill>
                <a:cs typeface="Times New Roman" pitchFamily="18" charset="0"/>
              </a:rPr>
              <a:t> = f</a:t>
            </a:r>
            <a:r>
              <a:rPr lang="en-US" b="1" i="1" baseline="-25000">
                <a:solidFill>
                  <a:srgbClr val="FF3300"/>
                </a:solidFill>
                <a:cs typeface="Times New Roman" pitchFamily="18" charset="0"/>
              </a:rPr>
              <a:t>in</a:t>
            </a:r>
            <a:r>
              <a:rPr lang="en-US" b="1" i="1">
                <a:solidFill>
                  <a:srgbClr val="FF3300"/>
                </a:solidFill>
                <a:cs typeface="Times New Roman" pitchFamily="18" charset="0"/>
              </a:rPr>
              <a:t> + f</a:t>
            </a:r>
            <a:r>
              <a:rPr lang="en-US" b="1" i="1" baseline="-25000">
                <a:solidFill>
                  <a:srgbClr val="FF3300"/>
                </a:solidFill>
                <a:cs typeface="Times New Roman" pitchFamily="18" charset="0"/>
              </a:rPr>
              <a:t>p_d</a:t>
            </a:r>
            <a:r>
              <a:rPr lang="en-US" b="1" i="1">
                <a:solidFill>
                  <a:srgbClr val="FF3300"/>
                </a:solidFill>
                <a:cs typeface="Times New Roman" pitchFamily="18" charset="0"/>
              </a:rPr>
              <a:t> -  f</a:t>
            </a:r>
            <a:r>
              <a:rPr lang="en-US" b="1" i="1" baseline="-25000">
                <a:solidFill>
                  <a:srgbClr val="FF3300"/>
                </a:solidFill>
                <a:cs typeface="Times New Roman" pitchFamily="18" charset="0"/>
              </a:rPr>
              <a:t>s_d</a:t>
            </a:r>
            <a:endParaRPr lang="en-US" b="1" i="1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7100888" y="3070225"/>
            <a:ext cx="531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>
                <a:latin typeface="Arial" charset="0"/>
                <a:cs typeface="Times New Roman" pitchFamily="18" charset="0"/>
              </a:rPr>
              <a:t>f</a:t>
            </a:r>
            <a:r>
              <a:rPr lang="en-US" sz="1800" b="1" i="1" baseline="-25000">
                <a:latin typeface="Arial" charset="0"/>
                <a:cs typeface="Times New Roman" pitchFamily="18" charset="0"/>
              </a:rPr>
              <a:t>p_d</a:t>
            </a:r>
          </a:p>
        </p:txBody>
      </p:sp>
      <p:sp>
        <p:nvSpPr>
          <p:cNvPr id="11327" name="Rectangle 63"/>
          <p:cNvSpPr>
            <a:spLocks noChangeArrowheads="1"/>
          </p:cNvSpPr>
          <p:nvPr/>
        </p:nvSpPr>
        <p:spPr bwMode="auto">
          <a:xfrm>
            <a:off x="4319588" y="3068638"/>
            <a:ext cx="522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1800" b="1" i="1">
                <a:latin typeface="Arial" charset="0"/>
                <a:cs typeface="Times New Roman" pitchFamily="18" charset="0"/>
              </a:rPr>
              <a:t>f</a:t>
            </a:r>
            <a:r>
              <a:rPr lang="en-US" sz="1800" b="1" i="1" baseline="-25000">
                <a:latin typeface="Arial" charset="0"/>
                <a:cs typeface="Times New Roman" pitchFamily="18" charset="0"/>
              </a:rPr>
              <a:t>s_d</a:t>
            </a: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376238" y="2897188"/>
            <a:ext cx="395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1800" b="1" i="1">
                <a:latin typeface="Arial" charset="0"/>
                <a:cs typeface="Times New Roman" pitchFamily="18" charset="0"/>
              </a:rPr>
              <a:t>f</a:t>
            </a:r>
            <a:r>
              <a:rPr lang="en-US" sz="1800" b="1" i="1" baseline="-25000">
                <a:latin typeface="Arial" charset="0"/>
                <a:cs typeface="Times New Roman" pitchFamily="18" charset="0"/>
              </a:rPr>
              <a:t>in</a:t>
            </a:r>
          </a:p>
        </p:txBody>
      </p:sp>
      <p:sp>
        <p:nvSpPr>
          <p:cNvPr id="11329" name="Rectangle 65"/>
          <p:cNvSpPr>
            <a:spLocks noChangeArrowheads="1"/>
          </p:cNvSpPr>
          <p:nvPr/>
        </p:nvSpPr>
        <p:spPr bwMode="auto">
          <a:xfrm>
            <a:off x="2303463" y="289877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1800" b="1" i="1">
                <a:latin typeface="Arial" charset="0"/>
                <a:cs typeface="Times New Roman" pitchFamily="18" charset="0"/>
              </a:rPr>
              <a:t>f</a:t>
            </a:r>
            <a:r>
              <a:rPr lang="en-US" sz="1800" b="1" i="1" baseline="-25000">
                <a:latin typeface="Arial" charset="0"/>
                <a:cs typeface="Times New Roman" pitchFamily="18" charset="0"/>
              </a:rPr>
              <a:t>c</a:t>
            </a:r>
          </a:p>
        </p:txBody>
      </p:sp>
      <p:sp>
        <p:nvSpPr>
          <p:cNvPr id="11330" name="Rectangle 66"/>
          <p:cNvSpPr>
            <a:spLocks noChangeArrowheads="1"/>
          </p:cNvSpPr>
          <p:nvPr/>
        </p:nvSpPr>
        <p:spPr bwMode="auto">
          <a:xfrm>
            <a:off x="5130800" y="3070225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1800" b="1" i="1">
                <a:latin typeface="Arial" charset="0"/>
                <a:cs typeface="Times New Roman" pitchFamily="18" charset="0"/>
              </a:rPr>
              <a:t>f</a:t>
            </a:r>
            <a:r>
              <a:rPr lang="en-US" sz="1800" b="1" i="1" baseline="-25000">
                <a:latin typeface="Arial" charset="0"/>
                <a:cs typeface="Times New Roman" pitchFamily="18" charset="0"/>
              </a:rPr>
              <a:t>in</a:t>
            </a:r>
          </a:p>
        </p:txBody>
      </p:sp>
      <p:sp>
        <p:nvSpPr>
          <p:cNvPr id="11331" name="Rectangle 67"/>
          <p:cNvSpPr>
            <a:spLocks noChangeArrowheads="1"/>
          </p:cNvSpPr>
          <p:nvPr/>
        </p:nvSpPr>
        <p:spPr bwMode="auto">
          <a:xfrm>
            <a:off x="7543800" y="3070225"/>
            <a:ext cx="344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1800" b="1" i="1">
                <a:latin typeface="Arial" charset="0"/>
                <a:cs typeface="Times New Roman" pitchFamily="18" charset="0"/>
              </a:rPr>
              <a:t>f</a:t>
            </a:r>
            <a:r>
              <a:rPr lang="en-US" sz="1800" b="1" i="1" baseline="-25000">
                <a:latin typeface="Arial" charset="0"/>
                <a:cs typeface="Times New Roman" pitchFamily="18" charset="0"/>
              </a:rPr>
              <a:t>c</a:t>
            </a:r>
          </a:p>
        </p:txBody>
      </p:sp>
      <p:sp>
        <p:nvSpPr>
          <p:cNvPr id="11332" name="Oval 68"/>
          <p:cNvSpPr>
            <a:spLocks noChangeArrowheads="1"/>
          </p:cNvSpPr>
          <p:nvPr/>
        </p:nvSpPr>
        <p:spPr bwMode="auto">
          <a:xfrm>
            <a:off x="1358900" y="3194050"/>
            <a:ext cx="100013" cy="1063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" name="Rectangle 69"/>
          <p:cNvSpPr>
            <a:spLocks noChangeArrowheads="1"/>
          </p:cNvSpPr>
          <p:nvPr/>
        </p:nvSpPr>
        <p:spPr bwMode="auto">
          <a:xfrm>
            <a:off x="5883275" y="6570663"/>
            <a:ext cx="3235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rgbClr val="CC3300"/>
              </a:buClr>
              <a:buFont typeface="Wingdings" pitchFamily="2" charset="2"/>
              <a:buNone/>
            </a:pPr>
            <a:r>
              <a:rPr lang="en-US" altLang="zh-CN" sz="1600" b="1" i="1">
                <a:latin typeface="Arial" charset="0"/>
                <a:ea typeface="宋体" pitchFamily="2" charset="-122"/>
              </a:rPr>
              <a:t>Y. Wang, ECOC, Sep. 2005</a:t>
            </a:r>
          </a:p>
        </p:txBody>
      </p:sp>
      <p:sp>
        <p:nvSpPr>
          <p:cNvPr id="11334" name="Text Box 70"/>
          <p:cNvSpPr txBox="1">
            <a:spLocks noChangeArrowheads="1"/>
          </p:cNvSpPr>
          <p:nvPr/>
        </p:nvSpPr>
        <p:spPr bwMode="auto">
          <a:xfrm>
            <a:off x="1122363" y="4241800"/>
            <a:ext cx="292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i="1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1800" b="1" i="1">
                <a:solidFill>
                  <a:srgbClr val="FF3300"/>
                </a:solidFill>
                <a:latin typeface="Arial" charset="0"/>
                <a:cs typeface="Arial" charset="0"/>
                <a:sym typeface="Symbol" pitchFamily="18" charset="2"/>
              </a:rPr>
              <a:t></a:t>
            </a:r>
            <a:r>
              <a:rPr lang="en-US" sz="1800" b="1" i="1" baseline="-25000">
                <a:solidFill>
                  <a:srgbClr val="FF3300"/>
                </a:solidFill>
                <a:latin typeface="Arial" charset="0"/>
                <a:cs typeface="Arial" charset="0"/>
                <a:sym typeface="Symbol" pitchFamily="18" charset="2"/>
              </a:rPr>
              <a:t>0</a:t>
            </a:r>
            <a:r>
              <a:rPr lang="en-US" sz="1800" b="1" i="1">
                <a:solidFill>
                  <a:srgbClr val="FF3300"/>
                </a:solidFill>
                <a:latin typeface="Arial" charset="0"/>
                <a:cs typeface="Arial" charset="0"/>
                <a:sym typeface="Symbol" pitchFamily="18" charset="2"/>
              </a:rPr>
              <a:t>: center wavelength</a:t>
            </a:r>
            <a:r>
              <a:rPr lang="en-US" sz="1800" b="1" i="1">
                <a:latin typeface="Arial" charset="0"/>
                <a:cs typeface="Arial" charset="0"/>
                <a:sym typeface="Symbol" pitchFamily="18" charset="2"/>
              </a:rPr>
              <a:t> </a:t>
            </a:r>
            <a:endParaRPr lang="en-US" sz="1800" b="1" i="1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512763" y="2901950"/>
            <a:ext cx="3367087" cy="1460500"/>
            <a:chOff x="4264" y="2603"/>
            <a:chExt cx="2121" cy="920"/>
          </a:xfrm>
        </p:grpSpPr>
        <p:grpSp>
          <p:nvGrpSpPr>
            <p:cNvPr id="27651" name="Group 3"/>
            <p:cNvGrpSpPr>
              <a:grpSpLocks/>
            </p:cNvGrpSpPr>
            <p:nvPr/>
          </p:nvGrpSpPr>
          <p:grpSpPr bwMode="auto">
            <a:xfrm>
              <a:off x="4323" y="2805"/>
              <a:ext cx="1956" cy="473"/>
              <a:chOff x="3714" y="1814"/>
              <a:chExt cx="1429" cy="473"/>
            </a:xfrm>
          </p:grpSpPr>
          <p:grpSp>
            <p:nvGrpSpPr>
              <p:cNvPr id="27652" name="Group 4"/>
              <p:cNvGrpSpPr>
                <a:grpSpLocks/>
              </p:cNvGrpSpPr>
              <p:nvPr/>
            </p:nvGrpSpPr>
            <p:grpSpPr bwMode="auto">
              <a:xfrm>
                <a:off x="3714" y="1814"/>
                <a:ext cx="522" cy="473"/>
                <a:chOff x="2845" y="1422"/>
                <a:chExt cx="341" cy="329"/>
              </a:xfrm>
            </p:grpSpPr>
            <p:sp>
              <p:nvSpPr>
                <p:cNvPr id="27653" name="Freeform 5"/>
                <p:cNvSpPr>
                  <a:spLocks/>
                </p:cNvSpPr>
                <p:nvPr/>
              </p:nvSpPr>
              <p:spPr bwMode="auto">
                <a:xfrm>
                  <a:off x="2845" y="1744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4" y="7"/>
                    </a:cxn>
                    <a:cxn ang="0">
                      <a:pos x="7" y="7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4" y="7"/>
                      </a:lnTo>
                      <a:lnTo>
                        <a:pt x="7" y="7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54" name="Freeform 6"/>
                <p:cNvSpPr>
                  <a:spLocks/>
                </p:cNvSpPr>
                <p:nvPr/>
              </p:nvSpPr>
              <p:spPr bwMode="auto">
                <a:xfrm>
                  <a:off x="2858" y="1744"/>
                  <a:ext cx="5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4" y="7"/>
                    </a:cxn>
                    <a:cxn ang="0">
                      <a:pos x="5" y="7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55" name="Freeform 7"/>
                <p:cNvSpPr>
                  <a:spLocks/>
                </p:cNvSpPr>
                <p:nvPr/>
              </p:nvSpPr>
              <p:spPr bwMode="auto">
                <a:xfrm>
                  <a:off x="2869" y="1744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5" y="7"/>
                    </a:cxn>
                    <a:cxn ang="0">
                      <a:pos x="6" y="7"/>
                    </a:cxn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56" name="Freeform 8"/>
                <p:cNvSpPr>
                  <a:spLocks/>
                </p:cNvSpPr>
                <p:nvPr/>
              </p:nvSpPr>
              <p:spPr bwMode="auto">
                <a:xfrm>
                  <a:off x="2882" y="1744"/>
                  <a:ext cx="5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5" y="7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5" y="7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57" name="Freeform 9"/>
                <p:cNvSpPr>
                  <a:spLocks/>
                </p:cNvSpPr>
                <p:nvPr/>
              </p:nvSpPr>
              <p:spPr bwMode="auto">
                <a:xfrm>
                  <a:off x="2893" y="1743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8"/>
                    </a:cxn>
                    <a:cxn ang="0">
                      <a:pos x="1" y="8"/>
                    </a:cxn>
                    <a:cxn ang="0">
                      <a:pos x="7" y="8"/>
                    </a:cxn>
                    <a:cxn ang="0">
                      <a:pos x="6" y="0"/>
                    </a:cxn>
                    <a:cxn ang="0">
                      <a:pos x="0" y="1"/>
                    </a:cxn>
                    <a:cxn ang="0">
                      <a:pos x="1" y="5"/>
                    </a:cxn>
                    <a:cxn ang="0">
                      <a:pos x="1" y="1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7" h="8">
                      <a:moveTo>
                        <a:pt x="0" y="1"/>
                      </a:moveTo>
                      <a:lnTo>
                        <a:pt x="0" y="8"/>
                      </a:lnTo>
                      <a:lnTo>
                        <a:pt x="1" y="8"/>
                      </a:lnTo>
                      <a:lnTo>
                        <a:pt x="7" y="8"/>
                      </a:lnTo>
                      <a:lnTo>
                        <a:pt x="6" y="0"/>
                      </a:lnTo>
                      <a:lnTo>
                        <a:pt x="0" y="1"/>
                      </a:lnTo>
                      <a:lnTo>
                        <a:pt x="1" y="5"/>
                      </a:lnTo>
                      <a:lnTo>
                        <a:pt x="1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58" name="Freeform 10"/>
                <p:cNvSpPr>
                  <a:spLocks/>
                </p:cNvSpPr>
                <p:nvPr/>
              </p:nvSpPr>
              <p:spPr bwMode="auto">
                <a:xfrm>
                  <a:off x="2905" y="1743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2" y="7"/>
                    </a:cxn>
                    <a:cxn ang="0">
                      <a:pos x="7" y="7"/>
                    </a:cxn>
                    <a:cxn ang="0">
                      <a:pos x="7" y="0"/>
                    </a:cxn>
                    <a:cxn ang="0">
                      <a:pos x="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2" y="7"/>
                      </a:lnTo>
                      <a:lnTo>
                        <a:pt x="7" y="7"/>
                      </a:lnTo>
                      <a:lnTo>
                        <a:pt x="7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59" name="Freeform 11"/>
                <p:cNvSpPr>
                  <a:spLocks/>
                </p:cNvSpPr>
                <p:nvPr/>
              </p:nvSpPr>
              <p:spPr bwMode="auto">
                <a:xfrm>
                  <a:off x="2917" y="1743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3" y="7"/>
                    </a:cxn>
                    <a:cxn ang="0">
                      <a:pos x="6" y="7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3" y="7"/>
                      </a:lnTo>
                      <a:lnTo>
                        <a:pt x="6" y="7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0" name="Freeform 12"/>
                <p:cNvSpPr>
                  <a:spLocks/>
                </p:cNvSpPr>
                <p:nvPr/>
              </p:nvSpPr>
              <p:spPr bwMode="auto">
                <a:xfrm>
                  <a:off x="2929" y="1743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5" y="7"/>
                    </a:cxn>
                    <a:cxn ang="0">
                      <a:pos x="6" y="7"/>
                    </a:cxn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1" name="Freeform 13"/>
                <p:cNvSpPr>
                  <a:spLocks/>
                </p:cNvSpPr>
                <p:nvPr/>
              </p:nvSpPr>
              <p:spPr bwMode="auto">
                <a:xfrm>
                  <a:off x="2941" y="1743"/>
                  <a:ext cx="5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5" y="7"/>
                    </a:cxn>
                    <a:cxn ang="0">
                      <a:pos x="5" y="7"/>
                    </a:cxn>
                    <a:cxn ang="0">
                      <a:pos x="5" y="0"/>
                    </a:cxn>
                    <a:cxn ang="0">
                      <a:pos x="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5" y="7"/>
                      </a:lnTo>
                      <a:lnTo>
                        <a:pt x="5" y="7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2" name="Freeform 14"/>
                <p:cNvSpPr>
                  <a:spLocks/>
                </p:cNvSpPr>
                <p:nvPr/>
              </p:nvSpPr>
              <p:spPr bwMode="auto">
                <a:xfrm>
                  <a:off x="2952" y="1743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2" y="7"/>
                    </a:cxn>
                    <a:cxn ang="0">
                      <a:pos x="7" y="7"/>
                    </a:cxn>
                    <a:cxn ang="0">
                      <a:pos x="7" y="0"/>
                    </a:cxn>
                    <a:cxn ang="0">
                      <a:pos x="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2" y="7"/>
                      </a:lnTo>
                      <a:lnTo>
                        <a:pt x="7" y="7"/>
                      </a:lnTo>
                      <a:lnTo>
                        <a:pt x="7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3" name="Freeform 15"/>
                <p:cNvSpPr>
                  <a:spLocks/>
                </p:cNvSpPr>
                <p:nvPr/>
              </p:nvSpPr>
              <p:spPr bwMode="auto">
                <a:xfrm>
                  <a:off x="2964" y="1743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2" y="7"/>
                    </a:cxn>
                    <a:cxn ang="0">
                      <a:pos x="7" y="7"/>
                    </a:cxn>
                    <a:cxn ang="0">
                      <a:pos x="7" y="0"/>
                    </a:cxn>
                    <a:cxn ang="0">
                      <a:pos x="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2" y="7"/>
                      </a:lnTo>
                      <a:lnTo>
                        <a:pt x="7" y="7"/>
                      </a:lnTo>
                      <a:lnTo>
                        <a:pt x="7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4" name="Freeform 16"/>
                <p:cNvSpPr>
                  <a:spLocks/>
                </p:cNvSpPr>
                <p:nvPr/>
              </p:nvSpPr>
              <p:spPr bwMode="auto">
                <a:xfrm>
                  <a:off x="2976" y="1741"/>
                  <a:ext cx="5" cy="7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7"/>
                    </a:cxn>
                    <a:cxn ang="0">
                      <a:pos x="3" y="7"/>
                    </a:cxn>
                    <a:cxn ang="0">
                      <a:pos x="2" y="3"/>
                    </a:cxn>
                    <a:cxn ang="0">
                      <a:pos x="2" y="7"/>
                    </a:cxn>
                    <a:cxn ang="0">
                      <a:pos x="5" y="7"/>
                    </a:cxn>
                    <a:cxn ang="0">
                      <a:pos x="5" y="0"/>
                    </a:cxn>
                    <a:cxn ang="0">
                      <a:pos x="2" y="0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5" h="7">
                      <a:moveTo>
                        <a:pt x="0" y="1"/>
                      </a:moveTo>
                      <a:lnTo>
                        <a:pt x="0" y="7"/>
                      </a:lnTo>
                      <a:lnTo>
                        <a:pt x="3" y="7"/>
                      </a:lnTo>
                      <a:lnTo>
                        <a:pt x="2" y="3"/>
                      </a:lnTo>
                      <a:lnTo>
                        <a:pt x="2" y="7"/>
                      </a:lnTo>
                      <a:lnTo>
                        <a:pt x="5" y="7"/>
                      </a:lnTo>
                      <a:lnTo>
                        <a:pt x="5" y="0"/>
                      </a:lnTo>
                      <a:lnTo>
                        <a:pt x="2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5" name="Freeform 17"/>
                <p:cNvSpPr>
                  <a:spLocks/>
                </p:cNvSpPr>
                <p:nvPr/>
              </p:nvSpPr>
              <p:spPr bwMode="auto">
                <a:xfrm>
                  <a:off x="2988" y="1741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3" y="7"/>
                    </a:cxn>
                    <a:cxn ang="0">
                      <a:pos x="6" y="7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3" y="7"/>
                      </a:lnTo>
                      <a:lnTo>
                        <a:pt x="6" y="7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6" name="Freeform 18"/>
                <p:cNvSpPr>
                  <a:spLocks/>
                </p:cNvSpPr>
                <p:nvPr/>
              </p:nvSpPr>
              <p:spPr bwMode="auto">
                <a:xfrm>
                  <a:off x="2999" y="1741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7" name="Freeform 19"/>
                <p:cNvSpPr>
                  <a:spLocks/>
                </p:cNvSpPr>
                <p:nvPr/>
              </p:nvSpPr>
              <p:spPr bwMode="auto">
                <a:xfrm>
                  <a:off x="3010" y="1740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1" y="8"/>
                    </a:cxn>
                    <a:cxn ang="0">
                      <a:pos x="8" y="6"/>
                    </a:cxn>
                    <a:cxn ang="0">
                      <a:pos x="6" y="3"/>
                    </a:cxn>
                    <a:cxn ang="0">
                      <a:pos x="6" y="6"/>
                    </a:cxn>
                    <a:cxn ang="0">
                      <a:pos x="8" y="6"/>
                    </a:cxn>
                    <a:cxn ang="0">
                      <a:pos x="8" y="0"/>
                    </a:cxn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8" h="8">
                      <a:moveTo>
                        <a:pt x="0" y="1"/>
                      </a:moveTo>
                      <a:lnTo>
                        <a:pt x="1" y="8"/>
                      </a:lnTo>
                      <a:lnTo>
                        <a:pt x="8" y="6"/>
                      </a:lnTo>
                      <a:lnTo>
                        <a:pt x="6" y="3"/>
                      </a:lnTo>
                      <a:lnTo>
                        <a:pt x="6" y="6"/>
                      </a:lnTo>
                      <a:lnTo>
                        <a:pt x="8" y="6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024" y="1740"/>
                  <a:ext cx="5" cy="5"/>
                </a:xfrm>
                <a:prstGeom prst="rect">
                  <a:avLst/>
                </a:prstGeom>
                <a:solidFill>
                  <a:srgbClr val="0000FF"/>
                </a:solidFill>
                <a:ln w="19050">
                  <a:solidFill>
                    <a:srgbClr val="0000C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9" name="Freeform 21"/>
                <p:cNvSpPr>
                  <a:spLocks/>
                </p:cNvSpPr>
                <p:nvPr/>
              </p:nvSpPr>
              <p:spPr bwMode="auto">
                <a:xfrm>
                  <a:off x="3035" y="1738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7"/>
                    </a:cxn>
                    <a:cxn ang="0">
                      <a:pos x="1" y="7"/>
                    </a:cxn>
                    <a:cxn ang="0">
                      <a:pos x="2" y="7"/>
                    </a:cxn>
                    <a:cxn ang="0">
                      <a:pos x="6" y="5"/>
                    </a:cxn>
                    <a:cxn ang="0">
                      <a:pos x="5" y="0"/>
                    </a:cxn>
                    <a:cxn ang="0">
                      <a:pos x="0" y="2"/>
                    </a:cxn>
                    <a:cxn ang="0">
                      <a:pos x="1" y="4"/>
                    </a:cxn>
                    <a:cxn ang="0">
                      <a:pos x="1" y="1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6" h="7">
                      <a:moveTo>
                        <a:pt x="0" y="1"/>
                      </a:move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2" y="7"/>
                      </a:lnTo>
                      <a:lnTo>
                        <a:pt x="6" y="5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" y="4"/>
                      </a:lnTo>
                      <a:lnTo>
                        <a:pt x="1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0" name="Freeform 22"/>
                <p:cNvSpPr>
                  <a:spLocks/>
                </p:cNvSpPr>
                <p:nvPr/>
              </p:nvSpPr>
              <p:spPr bwMode="auto">
                <a:xfrm>
                  <a:off x="3046" y="1737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6"/>
                    </a:cxn>
                    <a:cxn ang="0">
                      <a:pos x="2" y="6"/>
                    </a:cxn>
                    <a:cxn ang="0">
                      <a:pos x="3" y="6"/>
                    </a:cxn>
                    <a:cxn ang="0">
                      <a:pos x="7" y="6"/>
                    </a:cxn>
                    <a:cxn ang="0">
                      <a:pos x="6" y="0"/>
                    </a:cxn>
                    <a:cxn ang="0">
                      <a:pos x="2" y="1"/>
                    </a:cxn>
                    <a:cxn ang="0">
                      <a:pos x="2" y="4"/>
                    </a:cxn>
                    <a:cxn ang="0">
                      <a:pos x="2" y="1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7" h="6">
                      <a:moveTo>
                        <a:pt x="0" y="1"/>
                      </a:move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7" y="6"/>
                      </a:lnTo>
                      <a:lnTo>
                        <a:pt x="6" y="0"/>
                      </a:lnTo>
                      <a:lnTo>
                        <a:pt x="2" y="1"/>
                      </a:lnTo>
                      <a:lnTo>
                        <a:pt x="2" y="4"/>
                      </a:lnTo>
                      <a:lnTo>
                        <a:pt x="2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1" name="Freeform 23"/>
                <p:cNvSpPr>
                  <a:spLocks/>
                </p:cNvSpPr>
                <p:nvPr/>
              </p:nvSpPr>
              <p:spPr bwMode="auto">
                <a:xfrm>
                  <a:off x="3058" y="1736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6"/>
                    </a:cxn>
                    <a:cxn ang="0">
                      <a:pos x="4" y="6"/>
                    </a:cxn>
                    <a:cxn ang="0">
                      <a:pos x="7" y="5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4" y="3"/>
                    </a:cxn>
                    <a:cxn ang="0">
                      <a:pos x="4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4" y="6"/>
                      </a:lnTo>
                      <a:lnTo>
                        <a:pt x="7" y="5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4" y="3"/>
                      </a:lnTo>
                      <a:lnTo>
                        <a:pt x="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2" name="Freeform 24"/>
                <p:cNvSpPr>
                  <a:spLocks/>
                </p:cNvSpPr>
                <p:nvPr/>
              </p:nvSpPr>
              <p:spPr bwMode="auto">
                <a:xfrm>
                  <a:off x="3069" y="1732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2" y="8"/>
                    </a:cxn>
                    <a:cxn ang="0">
                      <a:pos x="8" y="7"/>
                    </a:cxn>
                    <a:cxn ang="0">
                      <a:pos x="7" y="4"/>
                    </a:cxn>
                    <a:cxn ang="0">
                      <a:pos x="7" y="7"/>
                    </a:cxn>
                    <a:cxn ang="0">
                      <a:pos x="7" y="0"/>
                    </a:cxn>
                    <a:cxn ang="0">
                      <a:pos x="5" y="2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8">
                      <a:moveTo>
                        <a:pt x="0" y="3"/>
                      </a:moveTo>
                      <a:lnTo>
                        <a:pt x="2" y="8"/>
                      </a:lnTo>
                      <a:lnTo>
                        <a:pt x="8" y="7"/>
                      </a:lnTo>
                      <a:lnTo>
                        <a:pt x="7" y="4"/>
                      </a:lnTo>
                      <a:lnTo>
                        <a:pt x="7" y="7"/>
                      </a:lnTo>
                      <a:lnTo>
                        <a:pt x="7" y="0"/>
                      </a:lnTo>
                      <a:lnTo>
                        <a:pt x="5" y="2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3" name="Freeform 25"/>
                <p:cNvSpPr>
                  <a:spLocks/>
                </p:cNvSpPr>
                <p:nvPr/>
              </p:nvSpPr>
              <p:spPr bwMode="auto">
                <a:xfrm>
                  <a:off x="3082" y="1731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1" y="8"/>
                    </a:cxn>
                    <a:cxn ang="0">
                      <a:pos x="6" y="7"/>
                    </a:cxn>
                    <a:cxn ang="0">
                      <a:pos x="5" y="0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6" h="8">
                      <a:moveTo>
                        <a:pt x="0" y="1"/>
                      </a:moveTo>
                      <a:lnTo>
                        <a:pt x="1" y="8"/>
                      </a:lnTo>
                      <a:lnTo>
                        <a:pt x="6" y="7"/>
                      </a:lnTo>
                      <a:lnTo>
                        <a:pt x="5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4" name="Freeform 26"/>
                <p:cNvSpPr>
                  <a:spLocks/>
                </p:cNvSpPr>
                <p:nvPr/>
              </p:nvSpPr>
              <p:spPr bwMode="auto">
                <a:xfrm>
                  <a:off x="3092" y="1727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3" y="8"/>
                    </a:cxn>
                    <a:cxn ang="0">
                      <a:pos x="4" y="7"/>
                    </a:cxn>
                    <a:cxn ang="0">
                      <a:pos x="2" y="4"/>
                    </a:cxn>
                    <a:cxn ang="0">
                      <a:pos x="3" y="8"/>
                    </a:cxn>
                    <a:cxn ang="0">
                      <a:pos x="7" y="7"/>
                    </a:cxn>
                    <a:cxn ang="0">
                      <a:pos x="6" y="0"/>
                    </a:cxn>
                    <a:cxn ang="0">
                      <a:pos x="1" y="1"/>
                    </a:cxn>
                    <a:cxn ang="0">
                      <a:pos x="1" y="2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7" h="8">
                      <a:moveTo>
                        <a:pt x="0" y="2"/>
                      </a:moveTo>
                      <a:lnTo>
                        <a:pt x="3" y="8"/>
                      </a:lnTo>
                      <a:lnTo>
                        <a:pt x="4" y="7"/>
                      </a:lnTo>
                      <a:lnTo>
                        <a:pt x="2" y="4"/>
                      </a:lnTo>
                      <a:lnTo>
                        <a:pt x="3" y="8"/>
                      </a:lnTo>
                      <a:lnTo>
                        <a:pt x="7" y="7"/>
                      </a:lnTo>
                      <a:lnTo>
                        <a:pt x="6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5" name="Freeform 27"/>
                <p:cNvSpPr>
                  <a:spLocks/>
                </p:cNvSpPr>
                <p:nvPr/>
              </p:nvSpPr>
              <p:spPr bwMode="auto">
                <a:xfrm>
                  <a:off x="3103" y="1722"/>
                  <a:ext cx="8" cy="9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3" y="9"/>
                    </a:cxn>
                    <a:cxn ang="0">
                      <a:pos x="7" y="7"/>
                    </a:cxn>
                    <a:cxn ang="0">
                      <a:pos x="8" y="7"/>
                    </a:cxn>
                    <a:cxn ang="0">
                      <a:pos x="6" y="0"/>
                    </a:cxn>
                    <a:cxn ang="0">
                      <a:pos x="4" y="1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9">
                      <a:moveTo>
                        <a:pt x="0" y="3"/>
                      </a:moveTo>
                      <a:lnTo>
                        <a:pt x="3" y="9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6" y="0"/>
                      </a:lnTo>
                      <a:lnTo>
                        <a:pt x="4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6" name="Freeform 28"/>
                <p:cNvSpPr>
                  <a:spLocks/>
                </p:cNvSpPr>
                <p:nvPr/>
              </p:nvSpPr>
              <p:spPr bwMode="auto">
                <a:xfrm>
                  <a:off x="3112" y="1715"/>
                  <a:ext cx="10" cy="9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4" y="9"/>
                    </a:cxn>
                    <a:cxn ang="0">
                      <a:pos x="10" y="6"/>
                    </a:cxn>
                    <a:cxn ang="0">
                      <a:pos x="5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10" h="9">
                      <a:moveTo>
                        <a:pt x="0" y="3"/>
                      </a:moveTo>
                      <a:lnTo>
                        <a:pt x="4" y="9"/>
                      </a:lnTo>
                      <a:lnTo>
                        <a:pt x="10" y="6"/>
                      </a:lnTo>
                      <a:lnTo>
                        <a:pt x="5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7" name="Freeform 29"/>
                <p:cNvSpPr>
                  <a:spLocks/>
                </p:cNvSpPr>
                <p:nvPr/>
              </p:nvSpPr>
              <p:spPr bwMode="auto">
                <a:xfrm>
                  <a:off x="3122" y="1707"/>
                  <a:ext cx="8" cy="9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4" y="9"/>
                    </a:cxn>
                    <a:cxn ang="0">
                      <a:pos x="6" y="7"/>
                    </a:cxn>
                    <a:cxn ang="0">
                      <a:pos x="8" y="4"/>
                    </a:cxn>
                    <a:cxn ang="0">
                      <a:pos x="4" y="0"/>
                    </a:cxn>
                    <a:cxn ang="0">
                      <a:pos x="1" y="3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8" h="9">
                      <a:moveTo>
                        <a:pt x="0" y="4"/>
                      </a:moveTo>
                      <a:lnTo>
                        <a:pt x="4" y="9"/>
                      </a:lnTo>
                      <a:lnTo>
                        <a:pt x="6" y="7"/>
                      </a:lnTo>
                      <a:lnTo>
                        <a:pt x="8" y="4"/>
                      </a:lnTo>
                      <a:lnTo>
                        <a:pt x="4" y="0"/>
                      </a:lnTo>
                      <a:lnTo>
                        <a:pt x="1" y="3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8" name="Freeform 30"/>
                <p:cNvSpPr>
                  <a:spLocks/>
                </p:cNvSpPr>
                <p:nvPr/>
              </p:nvSpPr>
              <p:spPr bwMode="auto">
                <a:xfrm>
                  <a:off x="3130" y="1696"/>
                  <a:ext cx="8" cy="11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3" y="11"/>
                    </a:cxn>
                    <a:cxn ang="0">
                      <a:pos x="4" y="10"/>
                    </a:cxn>
                    <a:cxn ang="0">
                      <a:pos x="8" y="4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8" h="11">
                      <a:moveTo>
                        <a:pt x="0" y="5"/>
                      </a:moveTo>
                      <a:lnTo>
                        <a:pt x="3" y="11"/>
                      </a:lnTo>
                      <a:lnTo>
                        <a:pt x="4" y="10"/>
                      </a:lnTo>
                      <a:lnTo>
                        <a:pt x="8" y="4"/>
                      </a:lnTo>
                      <a:lnTo>
                        <a:pt x="3" y="0"/>
                      </a:lnTo>
                      <a:lnTo>
                        <a:pt x="1" y="4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9" name="Freeform 31"/>
                <p:cNvSpPr>
                  <a:spLocks/>
                </p:cNvSpPr>
                <p:nvPr/>
              </p:nvSpPr>
              <p:spPr bwMode="auto">
                <a:xfrm>
                  <a:off x="3137" y="1687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3" y="8"/>
                    </a:cxn>
                    <a:cxn ang="0">
                      <a:pos x="5" y="7"/>
                    </a:cxn>
                    <a:cxn ang="0">
                      <a:pos x="6" y="6"/>
                    </a:cxn>
                    <a:cxn ang="0">
                      <a:pos x="7" y="2"/>
                    </a:cxn>
                    <a:cxn ang="0">
                      <a:pos x="2" y="0"/>
                    </a:cxn>
                    <a:cxn ang="0">
                      <a:pos x="1" y="4"/>
                    </a:cxn>
                    <a:cxn ang="0">
                      <a:pos x="3" y="5"/>
                    </a:cxn>
                    <a:cxn ang="0">
                      <a:pos x="2" y="2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3" y="8"/>
                      </a:lnTo>
                      <a:lnTo>
                        <a:pt x="5" y="7"/>
                      </a:lnTo>
                      <a:lnTo>
                        <a:pt x="6" y="6"/>
                      </a:lnTo>
                      <a:lnTo>
                        <a:pt x="7" y="2"/>
                      </a:lnTo>
                      <a:lnTo>
                        <a:pt x="2" y="0"/>
                      </a:lnTo>
                      <a:lnTo>
                        <a:pt x="1" y="4"/>
                      </a:lnTo>
                      <a:lnTo>
                        <a:pt x="3" y="5"/>
                      </a:lnTo>
                      <a:lnTo>
                        <a:pt x="2" y="2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0" name="Freeform 32"/>
                <p:cNvSpPr>
                  <a:spLocks/>
                </p:cNvSpPr>
                <p:nvPr/>
              </p:nvSpPr>
              <p:spPr bwMode="auto">
                <a:xfrm>
                  <a:off x="3140" y="1674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6" y="8"/>
                    </a:cxn>
                    <a:cxn ang="0">
                      <a:pos x="7" y="3"/>
                    </a:cxn>
                    <a:cxn ang="0">
                      <a:pos x="2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7" h="8">
                      <a:moveTo>
                        <a:pt x="0" y="7"/>
                      </a:moveTo>
                      <a:lnTo>
                        <a:pt x="6" y="8"/>
                      </a:lnTo>
                      <a:lnTo>
                        <a:pt x="7" y="3"/>
                      </a:lnTo>
                      <a:lnTo>
                        <a:pt x="2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1" name="Freeform 33"/>
                <p:cNvSpPr>
                  <a:spLocks/>
                </p:cNvSpPr>
                <p:nvPr/>
              </p:nvSpPr>
              <p:spPr bwMode="auto">
                <a:xfrm>
                  <a:off x="3144" y="1662"/>
                  <a:ext cx="8" cy="9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5" y="9"/>
                    </a:cxn>
                    <a:cxn ang="0">
                      <a:pos x="8" y="2"/>
                    </a:cxn>
                    <a:cxn ang="0">
                      <a:pos x="3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" h="9">
                      <a:moveTo>
                        <a:pt x="0" y="6"/>
                      </a:moveTo>
                      <a:lnTo>
                        <a:pt x="5" y="9"/>
                      </a:lnTo>
                      <a:lnTo>
                        <a:pt x="8" y="2"/>
                      </a:lnTo>
                      <a:lnTo>
                        <a:pt x="3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2" name="Freeform 34"/>
                <p:cNvSpPr>
                  <a:spLocks/>
                </p:cNvSpPr>
                <p:nvPr/>
              </p:nvSpPr>
              <p:spPr bwMode="auto">
                <a:xfrm>
                  <a:off x="3148" y="1651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5" y="6"/>
                    </a:cxn>
                    <a:cxn ang="0">
                      <a:pos x="6" y="3"/>
                    </a:cxn>
                    <a:cxn ang="0">
                      <a:pos x="7" y="2"/>
                    </a:cxn>
                    <a:cxn ang="0">
                      <a:pos x="7" y="1"/>
                    </a:cxn>
                    <a:cxn ang="0">
                      <a:pos x="1" y="0"/>
                    </a:cxn>
                    <a:cxn ang="0">
                      <a:pos x="1" y="1"/>
                    </a:cxn>
                    <a:cxn ang="0">
                      <a:pos x="5" y="2"/>
                    </a:cxn>
                    <a:cxn ang="0">
                      <a:pos x="1" y="1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7" h="6">
                      <a:moveTo>
                        <a:pt x="0" y="5"/>
                      </a:moveTo>
                      <a:lnTo>
                        <a:pt x="5" y="6"/>
                      </a:lnTo>
                      <a:lnTo>
                        <a:pt x="6" y="3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5" y="2"/>
                      </a:lnTo>
                      <a:lnTo>
                        <a:pt x="1" y="1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3" name="Freeform 35"/>
                <p:cNvSpPr>
                  <a:spLocks/>
                </p:cNvSpPr>
                <p:nvPr/>
              </p:nvSpPr>
              <p:spPr bwMode="auto">
                <a:xfrm>
                  <a:off x="3152" y="1638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5" y="7"/>
                    </a:cxn>
                    <a:cxn ang="0">
                      <a:pos x="6" y="1"/>
                    </a:cxn>
                    <a:cxn ang="0">
                      <a:pos x="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6" h="7">
                      <a:moveTo>
                        <a:pt x="0" y="6"/>
                      </a:moveTo>
                      <a:lnTo>
                        <a:pt x="5" y="7"/>
                      </a:lnTo>
                      <a:lnTo>
                        <a:pt x="6" y="1"/>
                      </a:lnTo>
                      <a:lnTo>
                        <a:pt x="1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4" name="Freeform 36"/>
                <p:cNvSpPr>
                  <a:spLocks/>
                </p:cNvSpPr>
                <p:nvPr/>
              </p:nvSpPr>
              <p:spPr bwMode="auto">
                <a:xfrm>
                  <a:off x="3153" y="1625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5" y="8"/>
                    </a:cxn>
                    <a:cxn ang="0">
                      <a:pos x="6" y="1"/>
                    </a:cxn>
                    <a:cxn ang="0">
                      <a:pos x="0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6" h="8">
                      <a:moveTo>
                        <a:pt x="0" y="6"/>
                      </a:moveTo>
                      <a:lnTo>
                        <a:pt x="5" y="8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5" name="Freeform 37"/>
                <p:cNvSpPr>
                  <a:spLocks/>
                </p:cNvSpPr>
                <p:nvPr/>
              </p:nvSpPr>
              <p:spPr bwMode="auto">
                <a:xfrm>
                  <a:off x="3155" y="1612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5" y="8"/>
                    </a:cxn>
                    <a:cxn ang="0">
                      <a:pos x="6" y="2"/>
                    </a:cxn>
                    <a:cxn ang="0">
                      <a:pos x="1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6" h="8">
                      <a:moveTo>
                        <a:pt x="0" y="7"/>
                      </a:moveTo>
                      <a:lnTo>
                        <a:pt x="5" y="8"/>
                      </a:lnTo>
                      <a:lnTo>
                        <a:pt x="6" y="2"/>
                      </a:lnTo>
                      <a:lnTo>
                        <a:pt x="1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6" name="Freeform 38"/>
                <p:cNvSpPr>
                  <a:spLocks/>
                </p:cNvSpPr>
                <p:nvPr/>
              </p:nvSpPr>
              <p:spPr bwMode="auto">
                <a:xfrm>
                  <a:off x="3157" y="1599"/>
                  <a:ext cx="6" cy="9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5" y="9"/>
                    </a:cxn>
                    <a:cxn ang="0">
                      <a:pos x="6" y="1"/>
                    </a:cxn>
                    <a:cxn ang="0">
                      <a:pos x="1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6" h="9">
                      <a:moveTo>
                        <a:pt x="0" y="7"/>
                      </a:moveTo>
                      <a:lnTo>
                        <a:pt x="5" y="9"/>
                      </a:lnTo>
                      <a:lnTo>
                        <a:pt x="6" y="1"/>
                      </a:lnTo>
                      <a:lnTo>
                        <a:pt x="1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7" name="Freeform 39"/>
                <p:cNvSpPr>
                  <a:spLocks/>
                </p:cNvSpPr>
                <p:nvPr/>
              </p:nvSpPr>
              <p:spPr bwMode="auto">
                <a:xfrm>
                  <a:off x="3159" y="1587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5" y="8"/>
                    </a:cxn>
                    <a:cxn ang="0">
                      <a:pos x="7" y="1"/>
                    </a:cxn>
                    <a:cxn ang="0">
                      <a:pos x="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7" h="8">
                      <a:moveTo>
                        <a:pt x="0" y="6"/>
                      </a:moveTo>
                      <a:lnTo>
                        <a:pt x="5" y="8"/>
                      </a:lnTo>
                      <a:lnTo>
                        <a:pt x="7" y="1"/>
                      </a:lnTo>
                      <a:lnTo>
                        <a:pt x="1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8" name="Freeform 40"/>
                <p:cNvSpPr>
                  <a:spLocks/>
                </p:cNvSpPr>
                <p:nvPr/>
              </p:nvSpPr>
              <p:spPr bwMode="auto">
                <a:xfrm>
                  <a:off x="3160" y="1574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6" y="8"/>
                    </a:cxn>
                    <a:cxn ang="0">
                      <a:pos x="6" y="2"/>
                    </a:cxn>
                    <a:cxn ang="0">
                      <a:pos x="1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6" h="8">
                      <a:moveTo>
                        <a:pt x="0" y="7"/>
                      </a:moveTo>
                      <a:lnTo>
                        <a:pt x="6" y="8"/>
                      </a:lnTo>
                      <a:lnTo>
                        <a:pt x="6" y="2"/>
                      </a:lnTo>
                      <a:lnTo>
                        <a:pt x="1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9" name="Freeform 41"/>
                <p:cNvSpPr>
                  <a:spLocks/>
                </p:cNvSpPr>
                <p:nvPr/>
              </p:nvSpPr>
              <p:spPr bwMode="auto">
                <a:xfrm>
                  <a:off x="3161" y="1562"/>
                  <a:ext cx="8" cy="7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8" y="7"/>
                    </a:cxn>
                    <a:cxn ang="0">
                      <a:pos x="8" y="1"/>
                    </a:cxn>
                    <a:cxn ang="0">
                      <a:pos x="1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8" h="7">
                      <a:moveTo>
                        <a:pt x="0" y="7"/>
                      </a:moveTo>
                      <a:lnTo>
                        <a:pt x="8" y="7"/>
                      </a:lnTo>
                      <a:lnTo>
                        <a:pt x="8" y="1"/>
                      </a:lnTo>
                      <a:lnTo>
                        <a:pt x="1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0" name="Freeform 42"/>
                <p:cNvSpPr>
                  <a:spLocks/>
                </p:cNvSpPr>
                <p:nvPr/>
              </p:nvSpPr>
              <p:spPr bwMode="auto">
                <a:xfrm>
                  <a:off x="3163" y="1549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6" y="7"/>
                    </a:cxn>
                    <a:cxn ang="0">
                      <a:pos x="7" y="1"/>
                    </a:cxn>
                    <a:cxn ang="0">
                      <a:pos x="0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7" h="7">
                      <a:moveTo>
                        <a:pt x="0" y="6"/>
                      </a:moveTo>
                      <a:lnTo>
                        <a:pt x="6" y="7"/>
                      </a:lnTo>
                      <a:lnTo>
                        <a:pt x="7" y="1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1" name="Freeform 43"/>
                <p:cNvSpPr>
                  <a:spLocks/>
                </p:cNvSpPr>
                <p:nvPr/>
              </p:nvSpPr>
              <p:spPr bwMode="auto">
                <a:xfrm>
                  <a:off x="3164" y="1536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6" y="7"/>
                    </a:cxn>
                    <a:cxn ang="0">
                      <a:pos x="7" y="1"/>
                    </a:cxn>
                    <a:cxn ang="0">
                      <a:pos x="2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7" h="7">
                      <a:moveTo>
                        <a:pt x="0" y="7"/>
                      </a:moveTo>
                      <a:lnTo>
                        <a:pt x="6" y="7"/>
                      </a:lnTo>
                      <a:lnTo>
                        <a:pt x="7" y="1"/>
                      </a:lnTo>
                      <a:lnTo>
                        <a:pt x="2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2" name="Freeform 44"/>
                <p:cNvSpPr>
                  <a:spLocks/>
                </p:cNvSpPr>
                <p:nvPr/>
              </p:nvSpPr>
              <p:spPr bwMode="auto">
                <a:xfrm>
                  <a:off x="3166" y="1524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5" y="6"/>
                    </a:cxn>
                    <a:cxn ang="0">
                      <a:pos x="6" y="1"/>
                    </a:cxn>
                    <a:cxn ang="0">
                      <a:pos x="0" y="0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6" h="6">
                      <a:moveTo>
                        <a:pt x="0" y="5"/>
                      </a:moveTo>
                      <a:lnTo>
                        <a:pt x="5" y="6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3" name="Freeform 45"/>
                <p:cNvSpPr>
                  <a:spLocks/>
                </p:cNvSpPr>
                <p:nvPr/>
              </p:nvSpPr>
              <p:spPr bwMode="auto">
                <a:xfrm>
                  <a:off x="3166" y="1511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7"/>
                    </a:cxn>
                    <a:cxn ang="0">
                      <a:pos x="7" y="1"/>
                    </a:cxn>
                    <a:cxn ang="0">
                      <a:pos x="0" y="0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7" h="7">
                      <a:moveTo>
                        <a:pt x="0" y="5"/>
                      </a:moveTo>
                      <a:lnTo>
                        <a:pt x="6" y="7"/>
                      </a:lnTo>
                      <a:lnTo>
                        <a:pt x="7" y="1"/>
                      </a:lnTo>
                      <a:lnTo>
                        <a:pt x="0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4" name="Freeform 46"/>
                <p:cNvSpPr>
                  <a:spLocks/>
                </p:cNvSpPr>
                <p:nvPr/>
              </p:nvSpPr>
              <p:spPr bwMode="auto">
                <a:xfrm>
                  <a:off x="3169" y="1497"/>
                  <a:ext cx="5" cy="8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4" y="8"/>
                    </a:cxn>
                    <a:cxn ang="0">
                      <a:pos x="5" y="1"/>
                    </a:cxn>
                    <a:cxn ang="0">
                      <a:pos x="0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5" h="8">
                      <a:moveTo>
                        <a:pt x="0" y="7"/>
                      </a:moveTo>
                      <a:lnTo>
                        <a:pt x="4" y="8"/>
                      </a:lnTo>
                      <a:lnTo>
                        <a:pt x="5" y="1"/>
                      </a:lnTo>
                      <a:lnTo>
                        <a:pt x="0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5" name="Freeform 47"/>
                <p:cNvSpPr>
                  <a:spLocks/>
                </p:cNvSpPr>
                <p:nvPr/>
              </p:nvSpPr>
              <p:spPr bwMode="auto">
                <a:xfrm>
                  <a:off x="3170" y="1485"/>
                  <a:ext cx="5" cy="7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4" y="7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5" h="7">
                      <a:moveTo>
                        <a:pt x="0" y="6"/>
                      </a:moveTo>
                      <a:lnTo>
                        <a:pt x="4" y="7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6" name="Freeform 48"/>
                <p:cNvSpPr>
                  <a:spLocks/>
                </p:cNvSpPr>
                <p:nvPr/>
              </p:nvSpPr>
              <p:spPr bwMode="auto">
                <a:xfrm>
                  <a:off x="3172" y="1472"/>
                  <a:ext cx="5" cy="7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5" y="7"/>
                    </a:cxn>
                    <a:cxn ang="0">
                      <a:pos x="5" y="1"/>
                    </a:cxn>
                    <a:cxn ang="0">
                      <a:pos x="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5" h="7">
                      <a:moveTo>
                        <a:pt x="0" y="6"/>
                      </a:moveTo>
                      <a:lnTo>
                        <a:pt x="5" y="7"/>
                      </a:lnTo>
                      <a:lnTo>
                        <a:pt x="5" y="1"/>
                      </a:lnTo>
                      <a:lnTo>
                        <a:pt x="1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7" name="Freeform 49"/>
                <p:cNvSpPr>
                  <a:spLocks/>
                </p:cNvSpPr>
                <p:nvPr/>
              </p:nvSpPr>
              <p:spPr bwMode="auto">
                <a:xfrm>
                  <a:off x="3173" y="1459"/>
                  <a:ext cx="5" cy="8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4" y="8"/>
                    </a:cxn>
                    <a:cxn ang="0">
                      <a:pos x="5" y="0"/>
                    </a:cxn>
                    <a:cxn ang="0">
                      <a:pos x="1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5" h="8">
                      <a:moveTo>
                        <a:pt x="0" y="7"/>
                      </a:moveTo>
                      <a:lnTo>
                        <a:pt x="4" y="8"/>
                      </a:lnTo>
                      <a:lnTo>
                        <a:pt x="5" y="0"/>
                      </a:lnTo>
                      <a:lnTo>
                        <a:pt x="1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8" name="Freeform 50"/>
                <p:cNvSpPr>
                  <a:spLocks/>
                </p:cNvSpPr>
                <p:nvPr/>
              </p:nvSpPr>
              <p:spPr bwMode="auto">
                <a:xfrm>
                  <a:off x="3174" y="1447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5" y="6"/>
                    </a:cxn>
                    <a:cxn ang="0">
                      <a:pos x="6" y="1"/>
                    </a:cxn>
                    <a:cxn ang="0">
                      <a:pos x="0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6" h="6">
                      <a:moveTo>
                        <a:pt x="0" y="6"/>
                      </a:moveTo>
                      <a:lnTo>
                        <a:pt x="5" y="6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9" name="Freeform 51"/>
                <p:cNvSpPr>
                  <a:spLocks/>
                </p:cNvSpPr>
                <p:nvPr/>
              </p:nvSpPr>
              <p:spPr bwMode="auto">
                <a:xfrm>
                  <a:off x="3175" y="1434"/>
                  <a:ext cx="8" cy="7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" y="7"/>
                    </a:cxn>
                    <a:cxn ang="0">
                      <a:pos x="8" y="1"/>
                    </a:cxn>
                    <a:cxn ang="0">
                      <a:pos x="2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" h="7">
                      <a:moveTo>
                        <a:pt x="0" y="6"/>
                      </a:moveTo>
                      <a:lnTo>
                        <a:pt x="7" y="7"/>
                      </a:lnTo>
                      <a:lnTo>
                        <a:pt x="8" y="1"/>
                      </a:lnTo>
                      <a:lnTo>
                        <a:pt x="2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0" name="Freeform 52"/>
                <p:cNvSpPr>
                  <a:spLocks/>
                </p:cNvSpPr>
                <p:nvPr/>
              </p:nvSpPr>
              <p:spPr bwMode="auto">
                <a:xfrm>
                  <a:off x="3179" y="1422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5" y="7"/>
                    </a:cxn>
                    <a:cxn ang="0">
                      <a:pos x="7" y="1"/>
                    </a:cxn>
                    <a:cxn ang="0">
                      <a:pos x="1" y="0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7" h="7">
                      <a:moveTo>
                        <a:pt x="0" y="5"/>
                      </a:moveTo>
                      <a:lnTo>
                        <a:pt x="5" y="7"/>
                      </a:lnTo>
                      <a:lnTo>
                        <a:pt x="7" y="1"/>
                      </a:lnTo>
                      <a:lnTo>
                        <a:pt x="1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701" name="Group 53"/>
              <p:cNvGrpSpPr>
                <a:grpSpLocks/>
              </p:cNvGrpSpPr>
              <p:nvPr/>
            </p:nvGrpSpPr>
            <p:grpSpPr bwMode="auto">
              <a:xfrm>
                <a:off x="4232" y="1814"/>
                <a:ext cx="396" cy="452"/>
                <a:chOff x="3184" y="1422"/>
                <a:chExt cx="258" cy="314"/>
              </a:xfrm>
            </p:grpSpPr>
            <p:sp>
              <p:nvSpPr>
                <p:cNvPr id="27702" name="Freeform 54"/>
                <p:cNvSpPr>
                  <a:spLocks/>
                </p:cNvSpPr>
                <p:nvPr/>
              </p:nvSpPr>
              <p:spPr bwMode="auto">
                <a:xfrm>
                  <a:off x="3184" y="1422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1"/>
                    </a:cxn>
                    <a:cxn ang="0">
                      <a:pos x="1" y="7"/>
                    </a:cxn>
                    <a:cxn ang="0">
                      <a:pos x="6" y="6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7">
                      <a:moveTo>
                        <a:pt x="6" y="0"/>
                      </a:moveTo>
                      <a:lnTo>
                        <a:pt x="0" y="1"/>
                      </a:lnTo>
                      <a:lnTo>
                        <a:pt x="1" y="7"/>
                      </a:lnTo>
                      <a:lnTo>
                        <a:pt x="6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3" name="Freeform 55"/>
                <p:cNvSpPr>
                  <a:spLocks/>
                </p:cNvSpPr>
                <p:nvPr/>
              </p:nvSpPr>
              <p:spPr bwMode="auto">
                <a:xfrm>
                  <a:off x="3186" y="1435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"/>
                    </a:cxn>
                    <a:cxn ang="0">
                      <a:pos x="1" y="6"/>
                    </a:cxn>
                    <a:cxn ang="0">
                      <a:pos x="6" y="6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6" h="6">
                      <a:moveTo>
                        <a:pt x="5" y="0"/>
                      </a:moveTo>
                      <a:lnTo>
                        <a:pt x="0" y="1"/>
                      </a:lnTo>
                      <a:lnTo>
                        <a:pt x="1" y="6"/>
                      </a:lnTo>
                      <a:lnTo>
                        <a:pt x="6" y="6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4" name="Freeform 56"/>
                <p:cNvSpPr>
                  <a:spLocks/>
                </p:cNvSpPr>
                <p:nvPr/>
              </p:nvSpPr>
              <p:spPr bwMode="auto">
                <a:xfrm>
                  <a:off x="3188" y="1448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"/>
                    </a:cxn>
                    <a:cxn ang="0">
                      <a:pos x="1" y="6"/>
                    </a:cxn>
                    <a:cxn ang="0">
                      <a:pos x="6" y="5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6" h="6">
                      <a:moveTo>
                        <a:pt x="5" y="0"/>
                      </a:moveTo>
                      <a:lnTo>
                        <a:pt x="0" y="1"/>
                      </a:lnTo>
                      <a:lnTo>
                        <a:pt x="1" y="6"/>
                      </a:lnTo>
                      <a:lnTo>
                        <a:pt x="6" y="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5" name="Freeform 57"/>
                <p:cNvSpPr>
                  <a:spLocks/>
                </p:cNvSpPr>
                <p:nvPr/>
              </p:nvSpPr>
              <p:spPr bwMode="auto">
                <a:xfrm>
                  <a:off x="3190" y="1459"/>
                  <a:ext cx="5" cy="8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2"/>
                    </a:cxn>
                    <a:cxn ang="0">
                      <a:pos x="0" y="8"/>
                    </a:cxn>
                    <a:cxn ang="0">
                      <a:pos x="5" y="7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5" h="8">
                      <a:moveTo>
                        <a:pt x="5" y="0"/>
                      </a:moveTo>
                      <a:lnTo>
                        <a:pt x="0" y="2"/>
                      </a:lnTo>
                      <a:lnTo>
                        <a:pt x="0" y="8"/>
                      </a:lnTo>
                      <a:lnTo>
                        <a:pt x="5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6" name="Freeform 58"/>
                <p:cNvSpPr>
                  <a:spLocks/>
                </p:cNvSpPr>
                <p:nvPr/>
              </p:nvSpPr>
              <p:spPr bwMode="auto">
                <a:xfrm>
                  <a:off x="3190" y="1472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"/>
                    </a:cxn>
                    <a:cxn ang="0">
                      <a:pos x="1" y="8"/>
                    </a:cxn>
                    <a:cxn ang="0">
                      <a:pos x="7" y="7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7" h="8">
                      <a:moveTo>
                        <a:pt x="5" y="0"/>
                      </a:moveTo>
                      <a:lnTo>
                        <a:pt x="0" y="1"/>
                      </a:lnTo>
                      <a:lnTo>
                        <a:pt x="1" y="8"/>
                      </a:lnTo>
                      <a:lnTo>
                        <a:pt x="7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7" name="Freeform 59"/>
                <p:cNvSpPr>
                  <a:spLocks/>
                </p:cNvSpPr>
                <p:nvPr/>
              </p:nvSpPr>
              <p:spPr bwMode="auto">
                <a:xfrm>
                  <a:off x="3192" y="1485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0"/>
                    </a:cxn>
                    <a:cxn ang="0">
                      <a:pos x="1" y="8"/>
                    </a:cxn>
                    <a:cxn ang="0">
                      <a:pos x="7" y="7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7" h="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1" y="8"/>
                      </a:lnTo>
                      <a:lnTo>
                        <a:pt x="7" y="7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8" name="Freeform 60"/>
                <p:cNvSpPr>
                  <a:spLocks/>
                </p:cNvSpPr>
                <p:nvPr/>
              </p:nvSpPr>
              <p:spPr bwMode="auto">
                <a:xfrm>
                  <a:off x="3193" y="1498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1"/>
                    </a:cxn>
                    <a:cxn ang="0">
                      <a:pos x="1" y="8"/>
                    </a:cxn>
                    <a:cxn ang="0">
                      <a:pos x="7" y="8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7" h="8">
                      <a:moveTo>
                        <a:pt x="6" y="0"/>
                      </a:moveTo>
                      <a:lnTo>
                        <a:pt x="0" y="1"/>
                      </a:lnTo>
                      <a:lnTo>
                        <a:pt x="1" y="8"/>
                      </a:lnTo>
                      <a:lnTo>
                        <a:pt x="7" y="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9" name="Freeform 61"/>
                <p:cNvSpPr>
                  <a:spLocks/>
                </p:cNvSpPr>
                <p:nvPr/>
              </p:nvSpPr>
              <p:spPr bwMode="auto">
                <a:xfrm>
                  <a:off x="3194" y="1511"/>
                  <a:ext cx="8" cy="7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1"/>
                    </a:cxn>
                    <a:cxn ang="0">
                      <a:pos x="1" y="7"/>
                    </a:cxn>
                    <a:cxn ang="0">
                      <a:pos x="8" y="7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8" h="7">
                      <a:moveTo>
                        <a:pt x="7" y="0"/>
                      </a:moveTo>
                      <a:lnTo>
                        <a:pt x="0" y="1"/>
                      </a:lnTo>
                      <a:lnTo>
                        <a:pt x="1" y="7"/>
                      </a:lnTo>
                      <a:lnTo>
                        <a:pt x="8" y="7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0" name="Freeform 62"/>
                <p:cNvSpPr>
                  <a:spLocks/>
                </p:cNvSpPr>
                <p:nvPr/>
              </p:nvSpPr>
              <p:spPr bwMode="auto">
                <a:xfrm>
                  <a:off x="3195" y="1525"/>
                  <a:ext cx="8" cy="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0"/>
                    </a:cxn>
                    <a:cxn ang="0">
                      <a:pos x="2" y="6"/>
                    </a:cxn>
                    <a:cxn ang="0">
                      <a:pos x="8" y="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8" h="6">
                      <a:moveTo>
                        <a:pt x="7" y="0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8" y="6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1" name="Freeform 63"/>
                <p:cNvSpPr>
                  <a:spLocks/>
                </p:cNvSpPr>
                <p:nvPr/>
              </p:nvSpPr>
              <p:spPr bwMode="auto">
                <a:xfrm>
                  <a:off x="3197" y="1537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1"/>
                    </a:cxn>
                    <a:cxn ang="0">
                      <a:pos x="0" y="7"/>
                    </a:cxn>
                    <a:cxn ang="0">
                      <a:pos x="6" y="6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7">
                      <a:moveTo>
                        <a:pt x="6" y="0"/>
                      </a:moveTo>
                      <a:lnTo>
                        <a:pt x="0" y="1"/>
                      </a:lnTo>
                      <a:lnTo>
                        <a:pt x="0" y="7"/>
                      </a:lnTo>
                      <a:lnTo>
                        <a:pt x="6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2" name="Freeform 64"/>
                <p:cNvSpPr>
                  <a:spLocks/>
                </p:cNvSpPr>
                <p:nvPr/>
              </p:nvSpPr>
              <p:spPr bwMode="auto">
                <a:xfrm>
                  <a:off x="3198" y="1550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0"/>
                    </a:cxn>
                    <a:cxn ang="0">
                      <a:pos x="1" y="6"/>
                    </a:cxn>
                    <a:cxn ang="0">
                      <a:pos x="6" y="5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1" y="6"/>
                      </a:lnTo>
                      <a:lnTo>
                        <a:pt x="6" y="5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3" name="Freeform 65"/>
                <p:cNvSpPr>
                  <a:spLocks/>
                </p:cNvSpPr>
                <p:nvPr/>
              </p:nvSpPr>
              <p:spPr bwMode="auto">
                <a:xfrm>
                  <a:off x="3200" y="156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"/>
                    </a:cxn>
                    <a:cxn ang="0">
                      <a:pos x="1" y="6"/>
                    </a:cxn>
                    <a:cxn ang="0">
                      <a:pos x="6" y="6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6" h="6">
                      <a:moveTo>
                        <a:pt x="5" y="0"/>
                      </a:moveTo>
                      <a:lnTo>
                        <a:pt x="0" y="1"/>
                      </a:lnTo>
                      <a:lnTo>
                        <a:pt x="1" y="6"/>
                      </a:lnTo>
                      <a:lnTo>
                        <a:pt x="6" y="6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4" name="Freeform 66"/>
                <p:cNvSpPr>
                  <a:spLocks/>
                </p:cNvSpPr>
                <p:nvPr/>
              </p:nvSpPr>
              <p:spPr bwMode="auto">
                <a:xfrm>
                  <a:off x="3201" y="1576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"/>
                    </a:cxn>
                    <a:cxn ang="0">
                      <a:pos x="1" y="7"/>
                    </a:cxn>
                    <a:cxn ang="0">
                      <a:pos x="6" y="6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6" h="7">
                      <a:moveTo>
                        <a:pt x="5" y="0"/>
                      </a:moveTo>
                      <a:lnTo>
                        <a:pt x="0" y="1"/>
                      </a:lnTo>
                      <a:lnTo>
                        <a:pt x="1" y="7"/>
                      </a:lnTo>
                      <a:lnTo>
                        <a:pt x="6" y="6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5" name="Freeform 67"/>
                <p:cNvSpPr>
                  <a:spLocks/>
                </p:cNvSpPr>
                <p:nvPr/>
              </p:nvSpPr>
              <p:spPr bwMode="auto">
                <a:xfrm>
                  <a:off x="3203" y="1587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1"/>
                    </a:cxn>
                    <a:cxn ang="0">
                      <a:pos x="1" y="8"/>
                    </a:cxn>
                    <a:cxn ang="0">
                      <a:pos x="7" y="7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7" h="8">
                      <a:moveTo>
                        <a:pt x="6" y="0"/>
                      </a:moveTo>
                      <a:lnTo>
                        <a:pt x="0" y="1"/>
                      </a:lnTo>
                      <a:lnTo>
                        <a:pt x="1" y="8"/>
                      </a:lnTo>
                      <a:lnTo>
                        <a:pt x="7" y="7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6" name="Freeform 68"/>
                <p:cNvSpPr>
                  <a:spLocks/>
                </p:cNvSpPr>
                <p:nvPr/>
              </p:nvSpPr>
              <p:spPr bwMode="auto">
                <a:xfrm>
                  <a:off x="3205" y="1601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0"/>
                    </a:cxn>
                    <a:cxn ang="0">
                      <a:pos x="1" y="8"/>
                    </a:cxn>
                    <a:cxn ang="0">
                      <a:pos x="7" y="7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8">
                      <a:moveTo>
                        <a:pt x="7" y="0"/>
                      </a:moveTo>
                      <a:lnTo>
                        <a:pt x="0" y="0"/>
                      </a:lnTo>
                      <a:lnTo>
                        <a:pt x="1" y="8"/>
                      </a:lnTo>
                      <a:lnTo>
                        <a:pt x="7" y="7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7" name="Freeform 69"/>
                <p:cNvSpPr>
                  <a:spLocks/>
                </p:cNvSpPr>
                <p:nvPr/>
              </p:nvSpPr>
              <p:spPr bwMode="auto">
                <a:xfrm>
                  <a:off x="3206" y="1613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1"/>
                    </a:cxn>
                    <a:cxn ang="0">
                      <a:pos x="1" y="6"/>
                    </a:cxn>
                    <a:cxn ang="0">
                      <a:pos x="2" y="8"/>
                    </a:cxn>
                    <a:cxn ang="0">
                      <a:pos x="8" y="7"/>
                    </a:cxn>
                    <a:cxn ang="0">
                      <a:pos x="7" y="4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8" h="8">
                      <a:moveTo>
                        <a:pt x="6" y="0"/>
                      </a:moveTo>
                      <a:lnTo>
                        <a:pt x="0" y="1"/>
                      </a:lnTo>
                      <a:lnTo>
                        <a:pt x="1" y="6"/>
                      </a:lnTo>
                      <a:lnTo>
                        <a:pt x="2" y="8"/>
                      </a:lnTo>
                      <a:lnTo>
                        <a:pt x="8" y="7"/>
                      </a:lnTo>
                      <a:lnTo>
                        <a:pt x="7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8" name="Freeform 70"/>
                <p:cNvSpPr>
                  <a:spLocks/>
                </p:cNvSpPr>
                <p:nvPr/>
              </p:nvSpPr>
              <p:spPr bwMode="auto">
                <a:xfrm>
                  <a:off x="3209" y="1626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"/>
                    </a:cxn>
                    <a:cxn ang="0">
                      <a:pos x="3" y="8"/>
                    </a:cxn>
                    <a:cxn ang="0">
                      <a:pos x="7" y="7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7" h="8">
                      <a:moveTo>
                        <a:pt x="5" y="0"/>
                      </a:moveTo>
                      <a:lnTo>
                        <a:pt x="0" y="1"/>
                      </a:lnTo>
                      <a:lnTo>
                        <a:pt x="3" y="8"/>
                      </a:lnTo>
                      <a:lnTo>
                        <a:pt x="7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9" name="Freeform 71"/>
                <p:cNvSpPr>
                  <a:spLocks/>
                </p:cNvSpPr>
                <p:nvPr/>
              </p:nvSpPr>
              <p:spPr bwMode="auto">
                <a:xfrm>
                  <a:off x="3212" y="1639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2" y="6"/>
                    </a:cxn>
                    <a:cxn ang="0">
                      <a:pos x="6" y="6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6" h="6">
                      <a:moveTo>
                        <a:pt x="5" y="0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6" y="6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0" name="Freeform 72"/>
                <p:cNvSpPr>
                  <a:spLocks/>
                </p:cNvSpPr>
                <p:nvPr/>
              </p:nvSpPr>
              <p:spPr bwMode="auto">
                <a:xfrm>
                  <a:off x="3215" y="1652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"/>
                    </a:cxn>
                    <a:cxn ang="0">
                      <a:pos x="2" y="6"/>
                    </a:cxn>
                    <a:cxn ang="0">
                      <a:pos x="6" y="5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6" h="6">
                      <a:moveTo>
                        <a:pt x="5" y="0"/>
                      </a:moveTo>
                      <a:lnTo>
                        <a:pt x="0" y="1"/>
                      </a:lnTo>
                      <a:lnTo>
                        <a:pt x="2" y="6"/>
                      </a:lnTo>
                      <a:lnTo>
                        <a:pt x="6" y="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1" name="Freeform 73"/>
                <p:cNvSpPr>
                  <a:spLocks/>
                </p:cNvSpPr>
                <p:nvPr/>
              </p:nvSpPr>
              <p:spPr bwMode="auto">
                <a:xfrm>
                  <a:off x="3217" y="1664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1"/>
                    </a:cxn>
                    <a:cxn ang="0">
                      <a:pos x="1" y="7"/>
                    </a:cxn>
                    <a:cxn ang="0">
                      <a:pos x="7" y="5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7" h="7">
                      <a:moveTo>
                        <a:pt x="6" y="0"/>
                      </a:moveTo>
                      <a:lnTo>
                        <a:pt x="0" y="1"/>
                      </a:lnTo>
                      <a:lnTo>
                        <a:pt x="1" y="7"/>
                      </a:lnTo>
                      <a:lnTo>
                        <a:pt x="7" y="5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2" name="Freeform 74"/>
                <p:cNvSpPr>
                  <a:spLocks/>
                </p:cNvSpPr>
                <p:nvPr/>
              </p:nvSpPr>
              <p:spPr bwMode="auto">
                <a:xfrm>
                  <a:off x="3221" y="1674"/>
                  <a:ext cx="8" cy="10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5"/>
                    </a:cxn>
                    <a:cxn ang="0">
                      <a:pos x="3" y="10"/>
                    </a:cxn>
                    <a:cxn ang="0">
                      <a:pos x="8" y="6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8" h="10">
                      <a:moveTo>
                        <a:pt x="4" y="0"/>
                      </a:moveTo>
                      <a:lnTo>
                        <a:pt x="0" y="5"/>
                      </a:lnTo>
                      <a:lnTo>
                        <a:pt x="3" y="10"/>
                      </a:lnTo>
                      <a:lnTo>
                        <a:pt x="8" y="6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3" name="Freeform 75"/>
                <p:cNvSpPr>
                  <a:spLocks/>
                </p:cNvSpPr>
                <p:nvPr/>
              </p:nvSpPr>
              <p:spPr bwMode="auto">
                <a:xfrm>
                  <a:off x="3227" y="1685"/>
                  <a:ext cx="6" cy="10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4"/>
                    </a:cxn>
                    <a:cxn ang="0">
                      <a:pos x="1" y="7"/>
                    </a:cxn>
                    <a:cxn ang="0">
                      <a:pos x="3" y="4"/>
                    </a:cxn>
                    <a:cxn ang="0">
                      <a:pos x="1" y="6"/>
                    </a:cxn>
                    <a:cxn ang="0">
                      <a:pos x="2" y="10"/>
                    </a:cxn>
                    <a:cxn ang="0">
                      <a:pos x="6" y="8"/>
                    </a:cxn>
                    <a:cxn ang="0">
                      <a:pos x="5" y="2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6" h="10">
                      <a:moveTo>
                        <a:pt x="4" y="0"/>
                      </a:moveTo>
                      <a:lnTo>
                        <a:pt x="0" y="4"/>
                      </a:lnTo>
                      <a:lnTo>
                        <a:pt x="1" y="7"/>
                      </a:lnTo>
                      <a:lnTo>
                        <a:pt x="3" y="4"/>
                      </a:lnTo>
                      <a:lnTo>
                        <a:pt x="1" y="6"/>
                      </a:lnTo>
                      <a:lnTo>
                        <a:pt x="2" y="10"/>
                      </a:lnTo>
                      <a:lnTo>
                        <a:pt x="6" y="8"/>
                      </a:lnTo>
                      <a:lnTo>
                        <a:pt x="5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4" name="Freeform 76"/>
                <p:cNvSpPr>
                  <a:spLocks/>
                </p:cNvSpPr>
                <p:nvPr/>
              </p:nvSpPr>
              <p:spPr bwMode="auto">
                <a:xfrm>
                  <a:off x="3233" y="1698"/>
                  <a:ext cx="6" cy="9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3" y="9"/>
                    </a:cxn>
                    <a:cxn ang="0">
                      <a:pos x="6" y="4"/>
                    </a:cxn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5" y="1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6" h="9">
                      <a:moveTo>
                        <a:pt x="4" y="0"/>
                      </a:move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3" y="9"/>
                      </a:lnTo>
                      <a:lnTo>
                        <a:pt x="6" y="4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5" y="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5" name="Freeform 77"/>
                <p:cNvSpPr>
                  <a:spLocks/>
                </p:cNvSpPr>
                <p:nvPr/>
              </p:nvSpPr>
              <p:spPr bwMode="auto">
                <a:xfrm>
                  <a:off x="3239" y="1707"/>
                  <a:ext cx="9" cy="8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5"/>
                    </a:cxn>
                    <a:cxn ang="0">
                      <a:pos x="1" y="5"/>
                    </a:cxn>
                    <a:cxn ang="0">
                      <a:pos x="7" y="8"/>
                    </a:cxn>
                    <a:cxn ang="0">
                      <a:pos x="9" y="4"/>
                    </a:cxn>
                    <a:cxn ang="0">
                      <a:pos x="5" y="0"/>
                    </a:cxn>
                    <a:cxn ang="0">
                      <a:pos x="4" y="3"/>
                    </a:cxn>
                    <a:cxn ang="0">
                      <a:pos x="6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9" h="8">
                      <a:moveTo>
                        <a:pt x="5" y="0"/>
                      </a:move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7" y="8"/>
                      </a:lnTo>
                      <a:lnTo>
                        <a:pt x="9" y="4"/>
                      </a:lnTo>
                      <a:lnTo>
                        <a:pt x="5" y="0"/>
                      </a:lnTo>
                      <a:lnTo>
                        <a:pt x="4" y="3"/>
                      </a:lnTo>
                      <a:lnTo>
                        <a:pt x="6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6" name="Freeform 78"/>
                <p:cNvSpPr>
                  <a:spLocks/>
                </p:cNvSpPr>
                <p:nvPr/>
              </p:nvSpPr>
              <p:spPr bwMode="auto">
                <a:xfrm>
                  <a:off x="3250" y="1714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4"/>
                    </a:cxn>
                    <a:cxn ang="0">
                      <a:pos x="4" y="8"/>
                    </a:cxn>
                    <a:cxn ang="0">
                      <a:pos x="4" y="8"/>
                    </a:cxn>
                    <a:cxn ang="0">
                      <a:pos x="8" y="2"/>
                    </a:cxn>
                    <a:cxn ang="0">
                      <a:pos x="7" y="2"/>
                    </a:cxn>
                    <a:cxn ang="0">
                      <a:pos x="4" y="6"/>
                    </a:cxn>
                    <a:cxn ang="0">
                      <a:pos x="7" y="2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4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4" y="6"/>
                      </a:lnTo>
                      <a:lnTo>
                        <a:pt x="7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7" name="Freeform 79"/>
                <p:cNvSpPr>
                  <a:spLocks/>
                </p:cNvSpPr>
                <p:nvPr/>
              </p:nvSpPr>
              <p:spPr bwMode="auto">
                <a:xfrm>
                  <a:off x="3260" y="1720"/>
                  <a:ext cx="8" cy="9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6" y="9"/>
                    </a:cxn>
                    <a:cxn ang="0">
                      <a:pos x="8" y="2"/>
                    </a:cxn>
                    <a:cxn ang="0">
                      <a:pos x="3" y="1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8" h="9">
                      <a:moveTo>
                        <a:pt x="3" y="0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6" y="9"/>
                      </a:lnTo>
                      <a:lnTo>
                        <a:pt x="8" y="2"/>
                      </a:lnTo>
                      <a:lnTo>
                        <a:pt x="3" y="1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8" name="Freeform 80"/>
                <p:cNvSpPr>
                  <a:spLocks/>
                </p:cNvSpPr>
                <p:nvPr/>
              </p:nvSpPr>
              <p:spPr bwMode="auto">
                <a:xfrm>
                  <a:off x="3273" y="1725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6"/>
                    </a:cxn>
                    <a:cxn ang="0">
                      <a:pos x="5" y="7"/>
                    </a:cxn>
                    <a:cxn ang="0">
                      <a:pos x="7" y="1"/>
                    </a:cxn>
                    <a:cxn ang="0">
                      <a:pos x="3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7" h="7">
                      <a:moveTo>
                        <a:pt x="2" y="0"/>
                      </a:moveTo>
                      <a:lnTo>
                        <a:pt x="0" y="5"/>
                      </a:lnTo>
                      <a:lnTo>
                        <a:pt x="2" y="6"/>
                      </a:lnTo>
                      <a:lnTo>
                        <a:pt x="5" y="7"/>
                      </a:lnTo>
                      <a:lnTo>
                        <a:pt x="7" y="1"/>
                      </a:lnTo>
                      <a:lnTo>
                        <a:pt x="3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9" name="Freeform 81"/>
                <p:cNvSpPr>
                  <a:spLocks/>
                </p:cNvSpPr>
                <p:nvPr/>
              </p:nvSpPr>
              <p:spPr bwMode="auto">
                <a:xfrm>
                  <a:off x="3283" y="1727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7"/>
                    </a:cxn>
                    <a:cxn ang="0">
                      <a:pos x="4" y="8"/>
                    </a:cxn>
                    <a:cxn ang="0">
                      <a:pos x="5" y="8"/>
                    </a:cxn>
                    <a:cxn ang="0">
                      <a:pos x="7" y="8"/>
                    </a:cxn>
                    <a:cxn ang="0">
                      <a:pos x="7" y="1"/>
                    </a:cxn>
                    <a:cxn ang="0">
                      <a:pos x="5" y="1"/>
                    </a:cxn>
                    <a:cxn ang="0">
                      <a:pos x="5" y="4"/>
                    </a:cxn>
                    <a:cxn ang="0">
                      <a:pos x="5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7" h="8">
                      <a:moveTo>
                        <a:pt x="1" y="0"/>
                      </a:moveTo>
                      <a:lnTo>
                        <a:pt x="0" y="7"/>
                      </a:lnTo>
                      <a:lnTo>
                        <a:pt x="4" y="8"/>
                      </a:lnTo>
                      <a:lnTo>
                        <a:pt x="5" y="8"/>
                      </a:lnTo>
                      <a:lnTo>
                        <a:pt x="7" y="8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5" y="4"/>
                      </a:lnTo>
                      <a:lnTo>
                        <a:pt x="5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0" name="Freeform 82"/>
                <p:cNvSpPr>
                  <a:spLocks/>
                </p:cNvSpPr>
                <p:nvPr/>
              </p:nvSpPr>
              <p:spPr bwMode="auto">
                <a:xfrm>
                  <a:off x="3296" y="1729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7" y="7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4" y="3"/>
                    </a:cxn>
                    <a:cxn ang="0">
                      <a:pos x="6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7" h="7">
                      <a:moveTo>
                        <a:pt x="1" y="0"/>
                      </a:moveTo>
                      <a:lnTo>
                        <a:pt x="0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7" y="7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4" y="3"/>
                      </a:lnTo>
                      <a:lnTo>
                        <a:pt x="6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1" name="Freeform 83"/>
                <p:cNvSpPr>
                  <a:spLocks/>
                </p:cNvSpPr>
                <p:nvPr/>
              </p:nvSpPr>
              <p:spPr bwMode="auto">
                <a:xfrm>
                  <a:off x="3308" y="1729"/>
                  <a:ext cx="5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3" y="7"/>
                    </a:cxn>
                    <a:cxn ang="0">
                      <a:pos x="5" y="7"/>
                    </a:cxn>
                    <a:cxn ang="0">
                      <a:pos x="5" y="0"/>
                    </a:cxn>
                    <a:cxn ang="0">
                      <a:pos x="3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3" y="7"/>
                      </a:lnTo>
                      <a:lnTo>
                        <a:pt x="5" y="7"/>
                      </a:lnTo>
                      <a:lnTo>
                        <a:pt x="5" y="0"/>
                      </a:lnTo>
                      <a:lnTo>
                        <a:pt x="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2" name="Rectangle 84"/>
                <p:cNvSpPr>
                  <a:spLocks noChangeArrowheads="1"/>
                </p:cNvSpPr>
                <p:nvPr/>
              </p:nvSpPr>
              <p:spPr bwMode="auto">
                <a:xfrm>
                  <a:off x="3320" y="1729"/>
                  <a:ext cx="7" cy="7"/>
                </a:xfrm>
                <a:prstGeom prst="rect">
                  <a:avLst/>
                </a:prstGeom>
                <a:solidFill>
                  <a:srgbClr val="0000FF"/>
                </a:solidFill>
                <a:ln w="19050">
                  <a:solidFill>
                    <a:srgbClr val="0000C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3" name="Freeform 85"/>
                <p:cNvSpPr>
                  <a:spLocks/>
                </p:cNvSpPr>
                <p:nvPr/>
              </p:nvSpPr>
              <p:spPr bwMode="auto">
                <a:xfrm>
                  <a:off x="3332" y="1728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1" y="7"/>
                    </a:cxn>
                    <a:cxn ang="0">
                      <a:pos x="2" y="7"/>
                    </a:cxn>
                    <a:cxn ang="0">
                      <a:pos x="1" y="3"/>
                    </a:cxn>
                    <a:cxn ang="0">
                      <a:pos x="1" y="7"/>
                    </a:cxn>
                    <a:cxn ang="0">
                      <a:pos x="6" y="7"/>
                    </a:cxn>
                    <a:cxn ang="0">
                      <a:pos x="6" y="0"/>
                    </a:cxn>
                    <a:cxn ang="0">
                      <a:pos x="1" y="0"/>
                    </a:cxn>
                    <a:cxn ang="0">
                      <a:pos x="0" y="1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6" h="7">
                      <a:moveTo>
                        <a:pt x="0" y="1"/>
                      </a:moveTo>
                      <a:lnTo>
                        <a:pt x="1" y="7"/>
                      </a:lnTo>
                      <a:lnTo>
                        <a:pt x="2" y="7"/>
                      </a:lnTo>
                      <a:lnTo>
                        <a:pt x="1" y="3"/>
                      </a:lnTo>
                      <a:lnTo>
                        <a:pt x="1" y="7"/>
                      </a:lnTo>
                      <a:lnTo>
                        <a:pt x="6" y="7"/>
                      </a:lnTo>
                      <a:lnTo>
                        <a:pt x="6" y="0"/>
                      </a:ln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4" name="Freeform 86"/>
                <p:cNvSpPr>
                  <a:spLocks/>
                </p:cNvSpPr>
                <p:nvPr/>
              </p:nvSpPr>
              <p:spPr bwMode="auto">
                <a:xfrm>
                  <a:off x="3342" y="1725"/>
                  <a:ext cx="8" cy="7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2" y="7"/>
                    </a:cxn>
                    <a:cxn ang="0">
                      <a:pos x="3" y="7"/>
                    </a:cxn>
                    <a:cxn ang="0">
                      <a:pos x="2" y="4"/>
                    </a:cxn>
                    <a:cxn ang="0">
                      <a:pos x="3" y="7"/>
                    </a:cxn>
                    <a:cxn ang="0">
                      <a:pos x="8" y="7"/>
                    </a:cxn>
                    <a:cxn ang="0">
                      <a:pos x="7" y="0"/>
                    </a:cxn>
                    <a:cxn ang="0">
                      <a:pos x="2" y="1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8" h="7">
                      <a:moveTo>
                        <a:pt x="0" y="1"/>
                      </a:move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2" y="4"/>
                      </a:lnTo>
                      <a:lnTo>
                        <a:pt x="3" y="7"/>
                      </a:lnTo>
                      <a:lnTo>
                        <a:pt x="8" y="7"/>
                      </a:lnTo>
                      <a:lnTo>
                        <a:pt x="7" y="0"/>
                      </a:lnTo>
                      <a:lnTo>
                        <a:pt x="2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5" name="Freeform 87"/>
                <p:cNvSpPr>
                  <a:spLocks/>
                </p:cNvSpPr>
                <p:nvPr/>
              </p:nvSpPr>
              <p:spPr bwMode="auto">
                <a:xfrm>
                  <a:off x="3354" y="1722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1" y="8"/>
                    </a:cxn>
                    <a:cxn ang="0">
                      <a:pos x="5" y="7"/>
                    </a:cxn>
                    <a:cxn ang="0">
                      <a:pos x="6" y="7"/>
                    </a:cxn>
                    <a:cxn ang="0">
                      <a:pos x="8" y="6"/>
                    </a:cxn>
                    <a:cxn ang="0">
                      <a:pos x="5" y="0"/>
                    </a:cxn>
                    <a:cxn ang="0">
                      <a:pos x="4" y="1"/>
                    </a:cxn>
                    <a:cxn ang="0">
                      <a:pos x="5" y="4"/>
                    </a:cxn>
                    <a:cxn ang="0">
                      <a:pos x="4" y="1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8">
                      <a:moveTo>
                        <a:pt x="0" y="3"/>
                      </a:moveTo>
                      <a:lnTo>
                        <a:pt x="1" y="8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8" y="6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5" y="4"/>
                      </a:lnTo>
                      <a:lnTo>
                        <a:pt x="4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6" name="Freeform 88"/>
                <p:cNvSpPr>
                  <a:spLocks/>
                </p:cNvSpPr>
                <p:nvPr/>
              </p:nvSpPr>
              <p:spPr bwMode="auto">
                <a:xfrm>
                  <a:off x="3365" y="1716"/>
                  <a:ext cx="7" cy="9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2" y="9"/>
                    </a:cxn>
                    <a:cxn ang="0">
                      <a:pos x="7" y="6"/>
                    </a:cxn>
                    <a:cxn ang="0">
                      <a:pos x="4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7" h="9">
                      <a:moveTo>
                        <a:pt x="0" y="2"/>
                      </a:moveTo>
                      <a:lnTo>
                        <a:pt x="2" y="9"/>
                      </a:lnTo>
                      <a:lnTo>
                        <a:pt x="7" y="6"/>
                      </a:lnTo>
                      <a:lnTo>
                        <a:pt x="4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7" name="Freeform 89"/>
                <p:cNvSpPr>
                  <a:spLocks/>
                </p:cNvSpPr>
                <p:nvPr/>
              </p:nvSpPr>
              <p:spPr bwMode="auto">
                <a:xfrm>
                  <a:off x="3374" y="1709"/>
                  <a:ext cx="9" cy="9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4" y="9"/>
                    </a:cxn>
                    <a:cxn ang="0">
                      <a:pos x="5" y="8"/>
                    </a:cxn>
                    <a:cxn ang="0">
                      <a:pos x="3" y="5"/>
                    </a:cxn>
                    <a:cxn ang="0">
                      <a:pos x="5" y="8"/>
                    </a:cxn>
                    <a:cxn ang="0">
                      <a:pos x="9" y="5"/>
                    </a:cxn>
                    <a:cxn ang="0">
                      <a:pos x="6" y="0"/>
                    </a:cxn>
                    <a:cxn ang="0">
                      <a:pos x="1" y="2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4" y="9"/>
                      </a:lnTo>
                      <a:lnTo>
                        <a:pt x="5" y="8"/>
                      </a:lnTo>
                      <a:lnTo>
                        <a:pt x="3" y="5"/>
                      </a:lnTo>
                      <a:lnTo>
                        <a:pt x="5" y="8"/>
                      </a:lnTo>
                      <a:lnTo>
                        <a:pt x="9" y="5"/>
                      </a:lnTo>
                      <a:lnTo>
                        <a:pt x="6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8" name="Freeform 90"/>
                <p:cNvSpPr>
                  <a:spLocks/>
                </p:cNvSpPr>
                <p:nvPr/>
              </p:nvSpPr>
              <p:spPr bwMode="auto">
                <a:xfrm>
                  <a:off x="3383" y="1700"/>
                  <a:ext cx="7" cy="10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4" y="10"/>
                    </a:cxn>
                    <a:cxn ang="0">
                      <a:pos x="7" y="5"/>
                    </a:cxn>
                    <a:cxn ang="0">
                      <a:pos x="4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7" h="10">
                      <a:moveTo>
                        <a:pt x="0" y="6"/>
                      </a:moveTo>
                      <a:lnTo>
                        <a:pt x="4" y="10"/>
                      </a:lnTo>
                      <a:lnTo>
                        <a:pt x="7" y="5"/>
                      </a:lnTo>
                      <a:lnTo>
                        <a:pt x="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9" name="Freeform 91"/>
                <p:cNvSpPr>
                  <a:spLocks/>
                </p:cNvSpPr>
                <p:nvPr/>
              </p:nvSpPr>
              <p:spPr bwMode="auto">
                <a:xfrm>
                  <a:off x="3389" y="1689"/>
                  <a:ext cx="8" cy="11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6" y="11"/>
                    </a:cxn>
                    <a:cxn ang="0">
                      <a:pos x="8" y="6"/>
                    </a:cxn>
                    <a:cxn ang="0">
                      <a:pos x="5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" h="11">
                      <a:moveTo>
                        <a:pt x="0" y="6"/>
                      </a:moveTo>
                      <a:lnTo>
                        <a:pt x="6" y="11"/>
                      </a:lnTo>
                      <a:lnTo>
                        <a:pt x="8" y="6"/>
                      </a:lnTo>
                      <a:lnTo>
                        <a:pt x="5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0" name="Freeform 92"/>
                <p:cNvSpPr>
                  <a:spLocks/>
                </p:cNvSpPr>
                <p:nvPr/>
              </p:nvSpPr>
              <p:spPr bwMode="auto">
                <a:xfrm>
                  <a:off x="3396" y="1679"/>
                  <a:ext cx="8" cy="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5" y="9"/>
                    </a:cxn>
                    <a:cxn ang="0">
                      <a:pos x="8" y="3"/>
                    </a:cxn>
                    <a:cxn ang="0">
                      <a:pos x="3" y="0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8" h="9">
                      <a:moveTo>
                        <a:pt x="0" y="5"/>
                      </a:moveTo>
                      <a:lnTo>
                        <a:pt x="5" y="9"/>
                      </a:lnTo>
                      <a:lnTo>
                        <a:pt x="8" y="3"/>
                      </a:lnTo>
                      <a:lnTo>
                        <a:pt x="3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1" name="Freeform 93"/>
                <p:cNvSpPr>
                  <a:spLocks/>
                </p:cNvSpPr>
                <p:nvPr/>
              </p:nvSpPr>
              <p:spPr bwMode="auto">
                <a:xfrm>
                  <a:off x="3402" y="1668"/>
                  <a:ext cx="7" cy="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5" y="9"/>
                    </a:cxn>
                    <a:cxn ang="0">
                      <a:pos x="6" y="9"/>
                    </a:cxn>
                    <a:cxn ang="0">
                      <a:pos x="6" y="9"/>
                    </a:cxn>
                    <a:cxn ang="0">
                      <a:pos x="7" y="2"/>
                    </a:cxn>
                    <a:cxn ang="0">
                      <a:pos x="1" y="0"/>
                    </a:cxn>
                    <a:cxn ang="0">
                      <a:pos x="0" y="6"/>
                    </a:cxn>
                    <a:cxn ang="0">
                      <a:pos x="2" y="6"/>
                    </a:cxn>
                    <a:cxn ang="0">
                      <a:pos x="1" y="5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7" h="9">
                      <a:moveTo>
                        <a:pt x="0" y="5"/>
                      </a:moveTo>
                      <a:lnTo>
                        <a:pt x="5" y="9"/>
                      </a:lnTo>
                      <a:lnTo>
                        <a:pt x="6" y="9"/>
                      </a:lnTo>
                      <a:lnTo>
                        <a:pt x="6" y="9"/>
                      </a:lnTo>
                      <a:lnTo>
                        <a:pt x="7" y="2"/>
                      </a:lnTo>
                      <a:lnTo>
                        <a:pt x="1" y="0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1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2" name="Freeform 94"/>
                <p:cNvSpPr>
                  <a:spLocks/>
                </p:cNvSpPr>
                <p:nvPr/>
              </p:nvSpPr>
              <p:spPr bwMode="auto">
                <a:xfrm>
                  <a:off x="3404" y="1655"/>
                  <a:ext cx="7" cy="9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6" y="9"/>
                    </a:cxn>
                    <a:cxn ang="0">
                      <a:pos x="7" y="2"/>
                    </a:cxn>
                    <a:cxn ang="0">
                      <a:pos x="1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7" h="9">
                      <a:moveTo>
                        <a:pt x="0" y="7"/>
                      </a:moveTo>
                      <a:lnTo>
                        <a:pt x="6" y="9"/>
                      </a:lnTo>
                      <a:lnTo>
                        <a:pt x="7" y="2"/>
                      </a:lnTo>
                      <a:lnTo>
                        <a:pt x="1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3" name="Freeform 95"/>
                <p:cNvSpPr>
                  <a:spLocks/>
                </p:cNvSpPr>
                <p:nvPr/>
              </p:nvSpPr>
              <p:spPr bwMode="auto">
                <a:xfrm>
                  <a:off x="3408" y="1642"/>
                  <a:ext cx="6" cy="9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5" y="9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6" h="9">
                      <a:moveTo>
                        <a:pt x="0" y="7"/>
                      </a:moveTo>
                      <a:lnTo>
                        <a:pt x="5" y="9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4" name="Freeform 96"/>
                <p:cNvSpPr>
                  <a:spLocks/>
                </p:cNvSpPr>
                <p:nvPr/>
              </p:nvSpPr>
              <p:spPr bwMode="auto">
                <a:xfrm>
                  <a:off x="3410" y="1630"/>
                  <a:ext cx="6" cy="9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4" y="9"/>
                    </a:cxn>
                    <a:cxn ang="0">
                      <a:pos x="6" y="3"/>
                    </a:cxn>
                    <a:cxn ang="0">
                      <a:pos x="0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6" h="9">
                      <a:moveTo>
                        <a:pt x="0" y="8"/>
                      </a:moveTo>
                      <a:lnTo>
                        <a:pt x="4" y="9"/>
                      </a:lnTo>
                      <a:lnTo>
                        <a:pt x="6" y="3"/>
                      </a:lnTo>
                      <a:lnTo>
                        <a:pt x="0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5" name="Freeform 97"/>
                <p:cNvSpPr>
                  <a:spLocks/>
                </p:cNvSpPr>
                <p:nvPr/>
              </p:nvSpPr>
              <p:spPr bwMode="auto">
                <a:xfrm>
                  <a:off x="3412" y="1617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5" y="8"/>
                    </a:cxn>
                    <a:cxn ang="0">
                      <a:pos x="6" y="2"/>
                    </a:cxn>
                    <a:cxn ang="0">
                      <a:pos x="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6" h="8">
                      <a:moveTo>
                        <a:pt x="0" y="6"/>
                      </a:moveTo>
                      <a:lnTo>
                        <a:pt x="5" y="8"/>
                      </a:lnTo>
                      <a:lnTo>
                        <a:pt x="6" y="2"/>
                      </a:lnTo>
                      <a:lnTo>
                        <a:pt x="1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6" name="Freeform 98"/>
                <p:cNvSpPr>
                  <a:spLocks/>
                </p:cNvSpPr>
                <p:nvPr/>
              </p:nvSpPr>
              <p:spPr bwMode="auto">
                <a:xfrm>
                  <a:off x="3415" y="1606"/>
                  <a:ext cx="5" cy="6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5" y="6"/>
                    </a:cxn>
                    <a:cxn ang="0">
                      <a:pos x="5" y="0"/>
                    </a:cxn>
                    <a:cxn ang="0">
                      <a:pos x="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5" h="6">
                      <a:moveTo>
                        <a:pt x="0" y="6"/>
                      </a:moveTo>
                      <a:lnTo>
                        <a:pt x="5" y="6"/>
                      </a:lnTo>
                      <a:lnTo>
                        <a:pt x="5" y="0"/>
                      </a:lnTo>
                      <a:lnTo>
                        <a:pt x="1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7" name="Freeform 99"/>
                <p:cNvSpPr>
                  <a:spLocks/>
                </p:cNvSpPr>
                <p:nvPr/>
              </p:nvSpPr>
              <p:spPr bwMode="auto">
                <a:xfrm>
                  <a:off x="3416" y="1593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6"/>
                    </a:cxn>
                    <a:cxn ang="0">
                      <a:pos x="7" y="0"/>
                    </a:cxn>
                    <a:cxn ang="0">
                      <a:pos x="1" y="0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7" h="6">
                      <a:moveTo>
                        <a:pt x="0" y="5"/>
                      </a:moveTo>
                      <a:lnTo>
                        <a:pt x="6" y="6"/>
                      </a:lnTo>
                      <a:lnTo>
                        <a:pt x="7" y="0"/>
                      </a:lnTo>
                      <a:lnTo>
                        <a:pt x="1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8" name="Freeform 100"/>
                <p:cNvSpPr>
                  <a:spLocks/>
                </p:cNvSpPr>
                <p:nvPr/>
              </p:nvSpPr>
              <p:spPr bwMode="auto">
                <a:xfrm>
                  <a:off x="3417" y="1580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6" y="7"/>
                    </a:cxn>
                    <a:cxn ang="0">
                      <a:pos x="7" y="0"/>
                    </a:cxn>
                    <a:cxn ang="0">
                      <a:pos x="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7" h="7">
                      <a:moveTo>
                        <a:pt x="0" y="6"/>
                      </a:moveTo>
                      <a:lnTo>
                        <a:pt x="6" y="7"/>
                      </a:lnTo>
                      <a:lnTo>
                        <a:pt x="7" y="0"/>
                      </a:lnTo>
                      <a:lnTo>
                        <a:pt x="1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9" name="Freeform 101"/>
                <p:cNvSpPr>
                  <a:spLocks/>
                </p:cNvSpPr>
                <p:nvPr/>
              </p:nvSpPr>
              <p:spPr bwMode="auto">
                <a:xfrm>
                  <a:off x="3418" y="1568"/>
                  <a:ext cx="8" cy="6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7" y="6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1" y="0"/>
                    </a:cxn>
                    <a:cxn ang="0">
                      <a:pos x="1" y="3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8" h="6">
                      <a:moveTo>
                        <a:pt x="0" y="5"/>
                      </a:moveTo>
                      <a:lnTo>
                        <a:pt x="7" y="6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1" y="0"/>
                      </a:lnTo>
                      <a:lnTo>
                        <a:pt x="1" y="3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0" name="Freeform 102"/>
                <p:cNvSpPr>
                  <a:spLocks/>
                </p:cNvSpPr>
                <p:nvPr/>
              </p:nvSpPr>
              <p:spPr bwMode="auto">
                <a:xfrm>
                  <a:off x="3420" y="1555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7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6" h="7">
                      <a:moveTo>
                        <a:pt x="0" y="5"/>
                      </a:moveTo>
                      <a:lnTo>
                        <a:pt x="6" y="7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1" name="Freeform 103"/>
                <p:cNvSpPr>
                  <a:spLocks/>
                </p:cNvSpPr>
                <p:nvPr/>
              </p:nvSpPr>
              <p:spPr bwMode="auto">
                <a:xfrm>
                  <a:off x="3423" y="1541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5" y="8"/>
                    </a:cxn>
                    <a:cxn ang="0">
                      <a:pos x="6" y="1"/>
                    </a:cxn>
                    <a:cxn ang="0">
                      <a:pos x="1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6" h="8">
                      <a:moveTo>
                        <a:pt x="0" y="7"/>
                      </a:moveTo>
                      <a:lnTo>
                        <a:pt x="5" y="8"/>
                      </a:lnTo>
                      <a:lnTo>
                        <a:pt x="6" y="1"/>
                      </a:lnTo>
                      <a:lnTo>
                        <a:pt x="1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2" name="Freeform 104"/>
                <p:cNvSpPr>
                  <a:spLocks/>
                </p:cNvSpPr>
                <p:nvPr/>
              </p:nvSpPr>
              <p:spPr bwMode="auto">
                <a:xfrm>
                  <a:off x="3424" y="1528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5" y="8"/>
                    </a:cxn>
                    <a:cxn ang="0">
                      <a:pos x="6" y="1"/>
                    </a:cxn>
                    <a:cxn ang="0">
                      <a:pos x="1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6" h="8">
                      <a:moveTo>
                        <a:pt x="0" y="8"/>
                      </a:moveTo>
                      <a:lnTo>
                        <a:pt x="5" y="8"/>
                      </a:lnTo>
                      <a:lnTo>
                        <a:pt x="6" y="1"/>
                      </a:lnTo>
                      <a:lnTo>
                        <a:pt x="1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3" name="Freeform 105"/>
                <p:cNvSpPr>
                  <a:spLocks/>
                </p:cNvSpPr>
                <p:nvPr/>
              </p:nvSpPr>
              <p:spPr bwMode="auto">
                <a:xfrm>
                  <a:off x="3426" y="1516"/>
                  <a:ext cx="5" cy="7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5" y="7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5" h="7">
                      <a:moveTo>
                        <a:pt x="0" y="6"/>
                      </a:moveTo>
                      <a:lnTo>
                        <a:pt x="5" y="7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4" name="Freeform 106"/>
                <p:cNvSpPr>
                  <a:spLocks/>
                </p:cNvSpPr>
                <p:nvPr/>
              </p:nvSpPr>
              <p:spPr bwMode="auto">
                <a:xfrm>
                  <a:off x="3426" y="1504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5" y="7"/>
                    </a:cxn>
                    <a:cxn ang="0">
                      <a:pos x="5" y="6"/>
                    </a:cxn>
                    <a:cxn ang="0">
                      <a:pos x="6" y="0"/>
                    </a:cxn>
                    <a:cxn ang="0">
                      <a:pos x="1" y="0"/>
                    </a:cxn>
                    <a:cxn ang="0">
                      <a:pos x="1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6" h="7">
                      <a:moveTo>
                        <a:pt x="0" y="6"/>
                      </a:moveTo>
                      <a:lnTo>
                        <a:pt x="5" y="7"/>
                      </a:lnTo>
                      <a:lnTo>
                        <a:pt x="5" y="6"/>
                      </a:lnTo>
                      <a:lnTo>
                        <a:pt x="6" y="0"/>
                      </a:lnTo>
                      <a:lnTo>
                        <a:pt x="1" y="0"/>
                      </a:lnTo>
                      <a:lnTo>
                        <a:pt x="1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5" name="Freeform 107"/>
                <p:cNvSpPr>
                  <a:spLocks/>
                </p:cNvSpPr>
                <p:nvPr/>
              </p:nvSpPr>
              <p:spPr bwMode="auto">
                <a:xfrm>
                  <a:off x="3428" y="149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5" y="6"/>
                    </a:cxn>
                    <a:cxn ang="0">
                      <a:pos x="6" y="0"/>
                    </a:cxn>
                    <a:cxn ang="0">
                      <a:pos x="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6" h="6">
                      <a:moveTo>
                        <a:pt x="0" y="6"/>
                      </a:moveTo>
                      <a:lnTo>
                        <a:pt x="5" y="6"/>
                      </a:lnTo>
                      <a:lnTo>
                        <a:pt x="6" y="0"/>
                      </a:lnTo>
                      <a:lnTo>
                        <a:pt x="1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6" name="Freeform 108"/>
                <p:cNvSpPr>
                  <a:spLocks/>
                </p:cNvSpPr>
                <p:nvPr/>
              </p:nvSpPr>
              <p:spPr bwMode="auto">
                <a:xfrm>
                  <a:off x="3429" y="1478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5" y="7"/>
                    </a:cxn>
                    <a:cxn ang="0">
                      <a:pos x="6" y="0"/>
                    </a:cxn>
                    <a:cxn ang="0">
                      <a:pos x="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6" h="7">
                      <a:moveTo>
                        <a:pt x="0" y="6"/>
                      </a:moveTo>
                      <a:lnTo>
                        <a:pt x="5" y="7"/>
                      </a:lnTo>
                      <a:lnTo>
                        <a:pt x="6" y="0"/>
                      </a:lnTo>
                      <a:lnTo>
                        <a:pt x="1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7" name="Freeform 109"/>
                <p:cNvSpPr>
                  <a:spLocks/>
                </p:cNvSpPr>
                <p:nvPr/>
              </p:nvSpPr>
              <p:spPr bwMode="auto">
                <a:xfrm>
                  <a:off x="3431" y="1465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6" y="7"/>
                    </a:cxn>
                    <a:cxn ang="0">
                      <a:pos x="7" y="1"/>
                    </a:cxn>
                    <a:cxn ang="0">
                      <a:pos x="0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7" h="7">
                      <a:moveTo>
                        <a:pt x="0" y="6"/>
                      </a:moveTo>
                      <a:lnTo>
                        <a:pt x="6" y="7"/>
                      </a:lnTo>
                      <a:lnTo>
                        <a:pt x="7" y="1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8" name="Freeform 110"/>
                <p:cNvSpPr>
                  <a:spLocks/>
                </p:cNvSpPr>
                <p:nvPr/>
              </p:nvSpPr>
              <p:spPr bwMode="auto">
                <a:xfrm>
                  <a:off x="3432" y="1452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7" y="6"/>
                    </a:cxn>
                    <a:cxn ang="0">
                      <a:pos x="7" y="1"/>
                    </a:cxn>
                    <a:cxn ang="0">
                      <a:pos x="1" y="0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7" h="6">
                      <a:moveTo>
                        <a:pt x="0" y="5"/>
                      </a:moveTo>
                      <a:lnTo>
                        <a:pt x="7" y="6"/>
                      </a:lnTo>
                      <a:lnTo>
                        <a:pt x="7" y="1"/>
                      </a:lnTo>
                      <a:lnTo>
                        <a:pt x="1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9" name="Freeform 111"/>
                <p:cNvSpPr>
                  <a:spLocks/>
                </p:cNvSpPr>
                <p:nvPr/>
              </p:nvSpPr>
              <p:spPr bwMode="auto">
                <a:xfrm>
                  <a:off x="3433" y="1439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6" y="8"/>
                    </a:cxn>
                    <a:cxn ang="0">
                      <a:pos x="6" y="5"/>
                    </a:cxn>
                    <a:cxn ang="0">
                      <a:pos x="4" y="5"/>
                    </a:cxn>
                    <a:cxn ang="0">
                      <a:pos x="6" y="5"/>
                    </a:cxn>
                    <a:cxn ang="0">
                      <a:pos x="7" y="1"/>
                    </a:cxn>
                    <a:cxn ang="0">
                      <a:pos x="1" y="0"/>
                    </a:cxn>
                    <a:cxn ang="0">
                      <a:pos x="1" y="5"/>
                    </a:cxn>
                    <a:cxn ang="0">
                      <a:pos x="1" y="5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7" h="8">
                      <a:moveTo>
                        <a:pt x="0" y="6"/>
                      </a:moveTo>
                      <a:lnTo>
                        <a:pt x="6" y="8"/>
                      </a:lnTo>
                      <a:lnTo>
                        <a:pt x="6" y="5"/>
                      </a:lnTo>
                      <a:lnTo>
                        <a:pt x="4" y="5"/>
                      </a:lnTo>
                      <a:lnTo>
                        <a:pt x="6" y="5"/>
                      </a:lnTo>
                      <a:lnTo>
                        <a:pt x="7" y="1"/>
                      </a:lnTo>
                      <a:lnTo>
                        <a:pt x="1" y="0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0" name="Freeform 112"/>
                <p:cNvSpPr>
                  <a:spLocks/>
                </p:cNvSpPr>
                <p:nvPr/>
              </p:nvSpPr>
              <p:spPr bwMode="auto">
                <a:xfrm>
                  <a:off x="3435" y="1427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6" y="7"/>
                    </a:cxn>
                    <a:cxn ang="0">
                      <a:pos x="7" y="1"/>
                    </a:cxn>
                    <a:cxn ang="0">
                      <a:pos x="2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7" h="7">
                      <a:moveTo>
                        <a:pt x="0" y="6"/>
                      </a:moveTo>
                      <a:lnTo>
                        <a:pt x="6" y="7"/>
                      </a:lnTo>
                      <a:lnTo>
                        <a:pt x="7" y="1"/>
                      </a:lnTo>
                      <a:lnTo>
                        <a:pt x="2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761" name="Group 113"/>
              <p:cNvGrpSpPr>
                <a:grpSpLocks/>
              </p:cNvGrpSpPr>
              <p:nvPr/>
            </p:nvGrpSpPr>
            <p:grpSpPr bwMode="auto">
              <a:xfrm>
                <a:off x="4625" y="1814"/>
                <a:ext cx="518" cy="473"/>
                <a:chOff x="3441" y="1422"/>
                <a:chExt cx="338" cy="329"/>
              </a:xfrm>
            </p:grpSpPr>
            <p:sp>
              <p:nvSpPr>
                <p:cNvPr id="27762" name="Freeform 114"/>
                <p:cNvSpPr>
                  <a:spLocks/>
                </p:cNvSpPr>
                <p:nvPr/>
              </p:nvSpPr>
              <p:spPr bwMode="auto">
                <a:xfrm>
                  <a:off x="3441" y="1422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1"/>
                    </a:cxn>
                    <a:cxn ang="0">
                      <a:pos x="2" y="7"/>
                    </a:cxn>
                    <a:cxn ang="0">
                      <a:pos x="6" y="5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7">
                      <a:moveTo>
                        <a:pt x="6" y="0"/>
                      </a:moveTo>
                      <a:lnTo>
                        <a:pt x="0" y="1"/>
                      </a:lnTo>
                      <a:lnTo>
                        <a:pt x="2" y="7"/>
                      </a:lnTo>
                      <a:lnTo>
                        <a:pt x="6" y="5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3" name="Freeform 115"/>
                <p:cNvSpPr>
                  <a:spLocks/>
                </p:cNvSpPr>
                <p:nvPr/>
              </p:nvSpPr>
              <p:spPr bwMode="auto">
                <a:xfrm>
                  <a:off x="3444" y="1435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"/>
                    </a:cxn>
                    <a:cxn ang="0">
                      <a:pos x="2" y="6"/>
                    </a:cxn>
                    <a:cxn ang="0">
                      <a:pos x="6" y="5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6" h="6">
                      <a:moveTo>
                        <a:pt x="5" y="0"/>
                      </a:moveTo>
                      <a:lnTo>
                        <a:pt x="0" y="1"/>
                      </a:lnTo>
                      <a:lnTo>
                        <a:pt x="2" y="6"/>
                      </a:lnTo>
                      <a:lnTo>
                        <a:pt x="6" y="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4" name="Freeform 116"/>
                <p:cNvSpPr>
                  <a:spLocks/>
                </p:cNvSpPr>
                <p:nvPr/>
              </p:nvSpPr>
              <p:spPr bwMode="auto">
                <a:xfrm>
                  <a:off x="3447" y="1448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0"/>
                    </a:cxn>
                    <a:cxn ang="0">
                      <a:pos x="0" y="6"/>
                    </a:cxn>
                    <a:cxn ang="0">
                      <a:pos x="6" y="5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5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5" name="Freeform 117"/>
                <p:cNvSpPr>
                  <a:spLocks/>
                </p:cNvSpPr>
                <p:nvPr/>
              </p:nvSpPr>
              <p:spPr bwMode="auto">
                <a:xfrm>
                  <a:off x="3447" y="1459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2"/>
                    </a:cxn>
                    <a:cxn ang="0">
                      <a:pos x="1" y="8"/>
                    </a:cxn>
                    <a:cxn ang="0">
                      <a:pos x="7" y="8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8">
                      <a:moveTo>
                        <a:pt x="7" y="0"/>
                      </a:moveTo>
                      <a:lnTo>
                        <a:pt x="0" y="2"/>
                      </a:lnTo>
                      <a:lnTo>
                        <a:pt x="1" y="8"/>
                      </a:lnTo>
                      <a:lnTo>
                        <a:pt x="7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6" name="Freeform 118"/>
                <p:cNvSpPr>
                  <a:spLocks/>
                </p:cNvSpPr>
                <p:nvPr/>
              </p:nvSpPr>
              <p:spPr bwMode="auto">
                <a:xfrm>
                  <a:off x="3448" y="1472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1"/>
                    </a:cxn>
                    <a:cxn ang="0">
                      <a:pos x="1" y="8"/>
                    </a:cxn>
                    <a:cxn ang="0">
                      <a:pos x="7" y="7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7" h="8">
                      <a:moveTo>
                        <a:pt x="6" y="0"/>
                      </a:moveTo>
                      <a:lnTo>
                        <a:pt x="0" y="1"/>
                      </a:lnTo>
                      <a:lnTo>
                        <a:pt x="1" y="8"/>
                      </a:lnTo>
                      <a:lnTo>
                        <a:pt x="7" y="7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7" name="Freeform 119"/>
                <p:cNvSpPr>
                  <a:spLocks/>
                </p:cNvSpPr>
                <p:nvPr/>
              </p:nvSpPr>
              <p:spPr bwMode="auto">
                <a:xfrm>
                  <a:off x="3449" y="1485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8"/>
                    </a:cxn>
                    <a:cxn ang="0">
                      <a:pos x="6" y="7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6" h="8">
                      <a:moveTo>
                        <a:pt x="5" y="0"/>
                      </a:move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6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8" name="Freeform 120"/>
                <p:cNvSpPr>
                  <a:spLocks/>
                </p:cNvSpPr>
                <p:nvPr/>
              </p:nvSpPr>
              <p:spPr bwMode="auto">
                <a:xfrm>
                  <a:off x="3450" y="1498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1"/>
                    </a:cxn>
                    <a:cxn ang="0">
                      <a:pos x="0" y="8"/>
                    </a:cxn>
                    <a:cxn ang="0">
                      <a:pos x="7" y="8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7" h="8">
                      <a:moveTo>
                        <a:pt x="6" y="0"/>
                      </a:moveTo>
                      <a:lnTo>
                        <a:pt x="0" y="1"/>
                      </a:lnTo>
                      <a:lnTo>
                        <a:pt x="0" y="8"/>
                      </a:lnTo>
                      <a:lnTo>
                        <a:pt x="7" y="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9" name="Freeform 121"/>
                <p:cNvSpPr>
                  <a:spLocks/>
                </p:cNvSpPr>
                <p:nvPr/>
              </p:nvSpPr>
              <p:spPr bwMode="auto">
                <a:xfrm>
                  <a:off x="3452" y="1511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"/>
                    </a:cxn>
                    <a:cxn ang="0">
                      <a:pos x="1" y="7"/>
                    </a:cxn>
                    <a:cxn ang="0">
                      <a:pos x="6" y="7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6" h="7">
                      <a:moveTo>
                        <a:pt x="5" y="0"/>
                      </a:moveTo>
                      <a:lnTo>
                        <a:pt x="0" y="1"/>
                      </a:lnTo>
                      <a:lnTo>
                        <a:pt x="1" y="7"/>
                      </a:lnTo>
                      <a:lnTo>
                        <a:pt x="6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0" name="Freeform 122"/>
                <p:cNvSpPr>
                  <a:spLocks/>
                </p:cNvSpPr>
                <p:nvPr/>
              </p:nvSpPr>
              <p:spPr bwMode="auto">
                <a:xfrm>
                  <a:off x="3453" y="1524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6" y="6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6" h="7">
                      <a:moveTo>
                        <a:pt x="5" y="0"/>
                      </a:move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6" y="6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1" name="Freeform 123"/>
                <p:cNvSpPr>
                  <a:spLocks/>
                </p:cNvSpPr>
                <p:nvPr/>
              </p:nvSpPr>
              <p:spPr bwMode="auto">
                <a:xfrm>
                  <a:off x="3455" y="1537"/>
                  <a:ext cx="5" cy="6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1" y="6"/>
                    </a:cxn>
                    <a:cxn ang="0">
                      <a:pos x="5" y="6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5" h="6">
                      <a:moveTo>
                        <a:pt x="5" y="0"/>
                      </a:moveTo>
                      <a:lnTo>
                        <a:pt x="0" y="0"/>
                      </a:lnTo>
                      <a:lnTo>
                        <a:pt x="1" y="6"/>
                      </a:lnTo>
                      <a:lnTo>
                        <a:pt x="5" y="6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2" name="Freeform 124"/>
                <p:cNvSpPr>
                  <a:spLocks/>
                </p:cNvSpPr>
                <p:nvPr/>
              </p:nvSpPr>
              <p:spPr bwMode="auto">
                <a:xfrm>
                  <a:off x="3456" y="1550"/>
                  <a:ext cx="5" cy="6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0"/>
                    </a:cxn>
                    <a:cxn ang="0">
                      <a:pos x="1" y="6"/>
                    </a:cxn>
                    <a:cxn ang="0">
                      <a:pos x="5" y="5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5" h="6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1" y="6"/>
                      </a:lnTo>
                      <a:lnTo>
                        <a:pt x="5" y="5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3" name="Freeform 125"/>
                <p:cNvSpPr>
                  <a:spLocks/>
                </p:cNvSpPr>
                <p:nvPr/>
              </p:nvSpPr>
              <p:spPr bwMode="auto">
                <a:xfrm>
                  <a:off x="3458" y="1563"/>
                  <a:ext cx="5" cy="6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1"/>
                    </a:cxn>
                    <a:cxn ang="0">
                      <a:pos x="1" y="6"/>
                    </a:cxn>
                    <a:cxn ang="0">
                      <a:pos x="5" y="6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5" h="6">
                      <a:moveTo>
                        <a:pt x="4" y="0"/>
                      </a:moveTo>
                      <a:lnTo>
                        <a:pt x="0" y="1"/>
                      </a:lnTo>
                      <a:lnTo>
                        <a:pt x="1" y="6"/>
                      </a:lnTo>
                      <a:lnTo>
                        <a:pt x="5" y="6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4" name="Freeform 126"/>
                <p:cNvSpPr>
                  <a:spLocks/>
                </p:cNvSpPr>
                <p:nvPr/>
              </p:nvSpPr>
              <p:spPr bwMode="auto">
                <a:xfrm>
                  <a:off x="3459" y="1574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2"/>
                    </a:cxn>
                    <a:cxn ang="0">
                      <a:pos x="1" y="8"/>
                    </a:cxn>
                    <a:cxn ang="0">
                      <a:pos x="6" y="7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6" h="8">
                      <a:moveTo>
                        <a:pt x="5" y="0"/>
                      </a:moveTo>
                      <a:lnTo>
                        <a:pt x="0" y="2"/>
                      </a:lnTo>
                      <a:lnTo>
                        <a:pt x="1" y="8"/>
                      </a:lnTo>
                      <a:lnTo>
                        <a:pt x="6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5" name="Freeform 127"/>
                <p:cNvSpPr>
                  <a:spLocks/>
                </p:cNvSpPr>
                <p:nvPr/>
              </p:nvSpPr>
              <p:spPr bwMode="auto">
                <a:xfrm>
                  <a:off x="3461" y="1587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1"/>
                    </a:cxn>
                    <a:cxn ang="0">
                      <a:pos x="1" y="8"/>
                    </a:cxn>
                    <a:cxn ang="0">
                      <a:pos x="8" y="7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8" h="8">
                      <a:moveTo>
                        <a:pt x="7" y="0"/>
                      </a:moveTo>
                      <a:lnTo>
                        <a:pt x="0" y="1"/>
                      </a:lnTo>
                      <a:lnTo>
                        <a:pt x="1" y="8"/>
                      </a:lnTo>
                      <a:lnTo>
                        <a:pt x="8" y="7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6" name="Freeform 128"/>
                <p:cNvSpPr>
                  <a:spLocks/>
                </p:cNvSpPr>
                <p:nvPr/>
              </p:nvSpPr>
              <p:spPr bwMode="auto">
                <a:xfrm>
                  <a:off x="3463" y="1600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1"/>
                    </a:cxn>
                    <a:cxn ang="0">
                      <a:pos x="1" y="8"/>
                    </a:cxn>
                    <a:cxn ang="0">
                      <a:pos x="6" y="7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8">
                      <a:moveTo>
                        <a:pt x="6" y="0"/>
                      </a:moveTo>
                      <a:lnTo>
                        <a:pt x="0" y="1"/>
                      </a:lnTo>
                      <a:lnTo>
                        <a:pt x="1" y="8"/>
                      </a:lnTo>
                      <a:lnTo>
                        <a:pt x="6" y="7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7" name="Freeform 129"/>
                <p:cNvSpPr>
                  <a:spLocks/>
                </p:cNvSpPr>
                <p:nvPr/>
              </p:nvSpPr>
              <p:spPr bwMode="auto">
                <a:xfrm>
                  <a:off x="3465" y="1613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1"/>
                    </a:cxn>
                    <a:cxn ang="0">
                      <a:pos x="2" y="7"/>
                    </a:cxn>
                    <a:cxn ang="0">
                      <a:pos x="2" y="7"/>
                    </a:cxn>
                    <a:cxn ang="0">
                      <a:pos x="7" y="7"/>
                    </a:cxn>
                    <a:cxn ang="0">
                      <a:pos x="7" y="6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7" h="7">
                      <a:moveTo>
                        <a:pt x="6" y="0"/>
                      </a:moveTo>
                      <a:lnTo>
                        <a:pt x="0" y="1"/>
                      </a:lnTo>
                      <a:lnTo>
                        <a:pt x="2" y="7"/>
                      </a:lnTo>
                      <a:lnTo>
                        <a:pt x="2" y="7"/>
                      </a:ln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8" name="Freeform 130"/>
                <p:cNvSpPr>
                  <a:spLocks/>
                </p:cNvSpPr>
                <p:nvPr/>
              </p:nvSpPr>
              <p:spPr bwMode="auto">
                <a:xfrm>
                  <a:off x="3468" y="1626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"/>
                    </a:cxn>
                    <a:cxn ang="0">
                      <a:pos x="1" y="8"/>
                    </a:cxn>
                    <a:cxn ang="0">
                      <a:pos x="6" y="7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6" h="8">
                      <a:moveTo>
                        <a:pt x="5" y="0"/>
                      </a:moveTo>
                      <a:lnTo>
                        <a:pt x="0" y="1"/>
                      </a:lnTo>
                      <a:lnTo>
                        <a:pt x="1" y="8"/>
                      </a:lnTo>
                      <a:lnTo>
                        <a:pt x="6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9" name="Freeform 131"/>
                <p:cNvSpPr>
                  <a:spLocks/>
                </p:cNvSpPr>
                <p:nvPr/>
              </p:nvSpPr>
              <p:spPr bwMode="auto">
                <a:xfrm>
                  <a:off x="3469" y="1639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1" y="6"/>
                    </a:cxn>
                    <a:cxn ang="0">
                      <a:pos x="6" y="6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6" h="6">
                      <a:moveTo>
                        <a:pt x="5" y="0"/>
                      </a:moveTo>
                      <a:lnTo>
                        <a:pt x="0" y="0"/>
                      </a:lnTo>
                      <a:lnTo>
                        <a:pt x="1" y="6"/>
                      </a:lnTo>
                      <a:lnTo>
                        <a:pt x="6" y="6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0" name="Freeform 132"/>
                <p:cNvSpPr>
                  <a:spLocks/>
                </p:cNvSpPr>
                <p:nvPr/>
              </p:nvSpPr>
              <p:spPr bwMode="auto">
                <a:xfrm>
                  <a:off x="3471" y="1652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1" y="2"/>
                    </a:cxn>
                    <a:cxn ang="0">
                      <a:pos x="2" y="6"/>
                    </a:cxn>
                    <a:cxn ang="0">
                      <a:pos x="7" y="5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6" y="0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7" h="6">
                      <a:moveTo>
                        <a:pt x="5" y="0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2" y="6"/>
                      </a:lnTo>
                      <a:lnTo>
                        <a:pt x="7" y="5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6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1" name="Freeform 133"/>
                <p:cNvSpPr>
                  <a:spLocks/>
                </p:cNvSpPr>
                <p:nvPr/>
              </p:nvSpPr>
              <p:spPr bwMode="auto">
                <a:xfrm>
                  <a:off x="3475" y="1663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"/>
                    </a:cxn>
                    <a:cxn ang="0">
                      <a:pos x="2" y="8"/>
                    </a:cxn>
                    <a:cxn ang="0">
                      <a:pos x="7" y="5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7" h="8">
                      <a:moveTo>
                        <a:pt x="5" y="0"/>
                      </a:moveTo>
                      <a:lnTo>
                        <a:pt x="0" y="1"/>
                      </a:lnTo>
                      <a:lnTo>
                        <a:pt x="2" y="8"/>
                      </a:lnTo>
                      <a:lnTo>
                        <a:pt x="7" y="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2" name="Freeform 134"/>
                <p:cNvSpPr>
                  <a:spLocks/>
                </p:cNvSpPr>
                <p:nvPr/>
              </p:nvSpPr>
              <p:spPr bwMode="auto">
                <a:xfrm>
                  <a:off x="3479" y="1676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2"/>
                    </a:cxn>
                    <a:cxn ang="0">
                      <a:pos x="3" y="7"/>
                    </a:cxn>
                    <a:cxn ang="0">
                      <a:pos x="7" y="5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7" h="7">
                      <a:moveTo>
                        <a:pt x="5" y="0"/>
                      </a:moveTo>
                      <a:lnTo>
                        <a:pt x="0" y="2"/>
                      </a:lnTo>
                      <a:lnTo>
                        <a:pt x="3" y="7"/>
                      </a:lnTo>
                      <a:lnTo>
                        <a:pt x="7" y="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3" name="Freeform 135"/>
                <p:cNvSpPr>
                  <a:spLocks/>
                </p:cNvSpPr>
                <p:nvPr/>
              </p:nvSpPr>
              <p:spPr bwMode="auto">
                <a:xfrm>
                  <a:off x="3483" y="1687"/>
                  <a:ext cx="7" cy="9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2"/>
                    </a:cxn>
                    <a:cxn ang="0">
                      <a:pos x="1" y="6"/>
                    </a:cxn>
                    <a:cxn ang="0">
                      <a:pos x="1" y="7"/>
                    </a:cxn>
                    <a:cxn ang="0">
                      <a:pos x="1" y="8"/>
                    </a:cxn>
                    <a:cxn ang="0">
                      <a:pos x="3" y="9"/>
                    </a:cxn>
                    <a:cxn ang="0">
                      <a:pos x="7" y="5"/>
                    </a:cxn>
                    <a:cxn ang="0">
                      <a:pos x="5" y="2"/>
                    </a:cxn>
                    <a:cxn ang="0">
                      <a:pos x="3" y="5"/>
                    </a:cxn>
                    <a:cxn ang="0">
                      <a:pos x="6" y="4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7" h="9">
                      <a:moveTo>
                        <a:pt x="5" y="0"/>
                      </a:moveTo>
                      <a:lnTo>
                        <a:pt x="0" y="2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1" y="8"/>
                      </a:lnTo>
                      <a:lnTo>
                        <a:pt x="3" y="9"/>
                      </a:lnTo>
                      <a:lnTo>
                        <a:pt x="7" y="5"/>
                      </a:lnTo>
                      <a:lnTo>
                        <a:pt x="5" y="2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4" name="Freeform 136"/>
                <p:cNvSpPr>
                  <a:spLocks/>
                </p:cNvSpPr>
                <p:nvPr/>
              </p:nvSpPr>
              <p:spPr bwMode="auto">
                <a:xfrm>
                  <a:off x="3490" y="1697"/>
                  <a:ext cx="8" cy="10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4"/>
                    </a:cxn>
                    <a:cxn ang="0">
                      <a:pos x="1" y="9"/>
                    </a:cxn>
                    <a:cxn ang="0">
                      <a:pos x="4" y="5"/>
                    </a:cxn>
                    <a:cxn ang="0">
                      <a:pos x="1" y="8"/>
                    </a:cxn>
                    <a:cxn ang="0">
                      <a:pos x="2" y="10"/>
                    </a:cxn>
                    <a:cxn ang="0">
                      <a:pos x="8" y="5"/>
                    </a:cxn>
                    <a:cxn ang="0">
                      <a:pos x="5" y="3"/>
                    </a:cxn>
                    <a:cxn ang="0">
                      <a:pos x="5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8" h="10">
                      <a:moveTo>
                        <a:pt x="3" y="0"/>
                      </a:moveTo>
                      <a:lnTo>
                        <a:pt x="0" y="4"/>
                      </a:lnTo>
                      <a:lnTo>
                        <a:pt x="1" y="9"/>
                      </a:lnTo>
                      <a:lnTo>
                        <a:pt x="4" y="5"/>
                      </a:lnTo>
                      <a:lnTo>
                        <a:pt x="1" y="8"/>
                      </a:lnTo>
                      <a:lnTo>
                        <a:pt x="2" y="10"/>
                      </a:lnTo>
                      <a:lnTo>
                        <a:pt x="8" y="5"/>
                      </a:lnTo>
                      <a:lnTo>
                        <a:pt x="5" y="3"/>
                      </a:lnTo>
                      <a:lnTo>
                        <a:pt x="5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5" name="Freeform 137"/>
                <p:cNvSpPr>
                  <a:spLocks/>
                </p:cNvSpPr>
                <p:nvPr/>
              </p:nvSpPr>
              <p:spPr bwMode="auto">
                <a:xfrm>
                  <a:off x="3495" y="1708"/>
                  <a:ext cx="9" cy="8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4"/>
                    </a:cxn>
                    <a:cxn ang="0">
                      <a:pos x="3" y="6"/>
                    </a:cxn>
                    <a:cxn ang="0">
                      <a:pos x="3" y="6"/>
                    </a:cxn>
                    <a:cxn ang="0">
                      <a:pos x="6" y="8"/>
                    </a:cxn>
                    <a:cxn ang="0">
                      <a:pos x="9" y="3"/>
                    </a:cxn>
                    <a:cxn ang="0">
                      <a:pos x="6" y="1"/>
                    </a:cxn>
                    <a:cxn ang="0">
                      <a:pos x="4" y="3"/>
                    </a:cxn>
                    <a:cxn ang="0">
                      <a:pos x="7" y="1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9" h="8">
                      <a:moveTo>
                        <a:pt x="6" y="0"/>
                      </a:moveTo>
                      <a:lnTo>
                        <a:pt x="0" y="4"/>
                      </a:lnTo>
                      <a:lnTo>
                        <a:pt x="3" y="6"/>
                      </a:lnTo>
                      <a:lnTo>
                        <a:pt x="3" y="6"/>
                      </a:lnTo>
                      <a:lnTo>
                        <a:pt x="6" y="8"/>
                      </a:lnTo>
                      <a:lnTo>
                        <a:pt x="9" y="3"/>
                      </a:lnTo>
                      <a:lnTo>
                        <a:pt x="6" y="1"/>
                      </a:lnTo>
                      <a:lnTo>
                        <a:pt x="4" y="3"/>
                      </a:lnTo>
                      <a:lnTo>
                        <a:pt x="7" y="1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6" name="Freeform 138"/>
                <p:cNvSpPr>
                  <a:spLocks/>
                </p:cNvSpPr>
                <p:nvPr/>
              </p:nvSpPr>
              <p:spPr bwMode="auto">
                <a:xfrm>
                  <a:off x="3505" y="1715"/>
                  <a:ext cx="9" cy="10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6"/>
                    </a:cxn>
                    <a:cxn ang="0">
                      <a:pos x="5" y="10"/>
                    </a:cxn>
                    <a:cxn ang="0">
                      <a:pos x="9" y="5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9" h="10">
                      <a:moveTo>
                        <a:pt x="4" y="0"/>
                      </a:moveTo>
                      <a:lnTo>
                        <a:pt x="0" y="6"/>
                      </a:lnTo>
                      <a:lnTo>
                        <a:pt x="5" y="10"/>
                      </a:lnTo>
                      <a:lnTo>
                        <a:pt x="9" y="5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7" name="Freeform 139"/>
                <p:cNvSpPr>
                  <a:spLocks/>
                </p:cNvSpPr>
                <p:nvPr/>
              </p:nvSpPr>
              <p:spPr bwMode="auto">
                <a:xfrm>
                  <a:off x="3516" y="1722"/>
                  <a:ext cx="7" cy="9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7"/>
                    </a:cxn>
                    <a:cxn ang="0">
                      <a:pos x="1" y="7"/>
                    </a:cxn>
                    <a:cxn ang="0">
                      <a:pos x="5" y="9"/>
                    </a:cxn>
                    <a:cxn ang="0">
                      <a:pos x="7" y="3"/>
                    </a:cxn>
                    <a:cxn ang="0">
                      <a:pos x="4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7" h="9">
                      <a:moveTo>
                        <a:pt x="1" y="0"/>
                      </a:move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5" y="9"/>
                      </a:lnTo>
                      <a:lnTo>
                        <a:pt x="7" y="3"/>
                      </a:lnTo>
                      <a:lnTo>
                        <a:pt x="4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8" name="Freeform 140"/>
                <p:cNvSpPr>
                  <a:spLocks/>
                </p:cNvSpPr>
                <p:nvPr/>
              </p:nvSpPr>
              <p:spPr bwMode="auto">
                <a:xfrm>
                  <a:off x="3527" y="1727"/>
                  <a:ext cx="8" cy="9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7"/>
                    </a:cxn>
                    <a:cxn ang="0">
                      <a:pos x="5" y="8"/>
                    </a:cxn>
                    <a:cxn ang="0">
                      <a:pos x="5" y="4"/>
                    </a:cxn>
                    <a:cxn ang="0">
                      <a:pos x="4" y="8"/>
                    </a:cxn>
                    <a:cxn ang="0">
                      <a:pos x="6" y="9"/>
                    </a:cxn>
                    <a:cxn ang="0">
                      <a:pos x="8" y="2"/>
                    </a:cxn>
                    <a:cxn ang="0">
                      <a:pos x="6" y="2"/>
                    </a:cxn>
                    <a:cxn ang="0">
                      <a:pos x="6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8" h="9">
                      <a:moveTo>
                        <a:pt x="2" y="0"/>
                      </a:moveTo>
                      <a:lnTo>
                        <a:pt x="0" y="7"/>
                      </a:lnTo>
                      <a:lnTo>
                        <a:pt x="5" y="8"/>
                      </a:lnTo>
                      <a:lnTo>
                        <a:pt x="5" y="4"/>
                      </a:lnTo>
                      <a:lnTo>
                        <a:pt x="4" y="8"/>
                      </a:lnTo>
                      <a:lnTo>
                        <a:pt x="6" y="9"/>
                      </a:lnTo>
                      <a:lnTo>
                        <a:pt x="8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9" name="Freeform 141"/>
                <p:cNvSpPr>
                  <a:spLocks/>
                </p:cNvSpPr>
                <p:nvPr/>
              </p:nvSpPr>
              <p:spPr bwMode="auto">
                <a:xfrm>
                  <a:off x="3538" y="1731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7" y="8"/>
                    </a:cxn>
                    <a:cxn ang="0">
                      <a:pos x="8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 h="8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7" y="8"/>
                      </a:lnTo>
                      <a:lnTo>
                        <a:pt x="8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0" name="Freeform 142"/>
                <p:cNvSpPr>
                  <a:spLocks/>
                </p:cNvSpPr>
                <p:nvPr/>
              </p:nvSpPr>
              <p:spPr bwMode="auto">
                <a:xfrm>
                  <a:off x="3550" y="1734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5"/>
                    </a:cxn>
                    <a:cxn ang="0">
                      <a:pos x="4" y="7"/>
                    </a:cxn>
                    <a:cxn ang="0">
                      <a:pos x="7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7" h="7">
                      <a:moveTo>
                        <a:pt x="1" y="0"/>
                      </a:moveTo>
                      <a:lnTo>
                        <a:pt x="0" y="5"/>
                      </a:lnTo>
                      <a:lnTo>
                        <a:pt x="4" y="7"/>
                      </a:lnTo>
                      <a:lnTo>
                        <a:pt x="7" y="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1" name="Freeform 143"/>
                <p:cNvSpPr>
                  <a:spLocks/>
                </p:cNvSpPr>
                <p:nvPr/>
              </p:nvSpPr>
              <p:spPr bwMode="auto">
                <a:xfrm>
                  <a:off x="3562" y="1736"/>
                  <a:ext cx="5" cy="6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6"/>
                    </a:cxn>
                    <a:cxn ang="0">
                      <a:pos x="1" y="6"/>
                    </a:cxn>
                    <a:cxn ang="0">
                      <a:pos x="2" y="6"/>
                    </a:cxn>
                    <a:cxn ang="0">
                      <a:pos x="5" y="6"/>
                    </a:cxn>
                    <a:cxn ang="0">
                      <a:pos x="5" y="0"/>
                    </a:cxn>
                    <a:cxn ang="0">
                      <a:pos x="2" y="0"/>
                    </a:cxn>
                    <a:cxn ang="0">
                      <a:pos x="2" y="3"/>
                    </a:cxn>
                    <a:cxn ang="0">
                      <a:pos x="2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5" h="6">
                      <a:moveTo>
                        <a:pt x="1" y="0"/>
                      </a:moveTo>
                      <a:lnTo>
                        <a:pt x="0" y="6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5" y="6"/>
                      </a:lnTo>
                      <a:lnTo>
                        <a:pt x="5" y="0"/>
                      </a:lnTo>
                      <a:lnTo>
                        <a:pt x="2" y="0"/>
                      </a:lnTo>
                      <a:lnTo>
                        <a:pt x="2" y="3"/>
                      </a:lnTo>
                      <a:lnTo>
                        <a:pt x="2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2" name="Freeform 144"/>
                <p:cNvSpPr>
                  <a:spLocks/>
                </p:cNvSpPr>
                <p:nvPr/>
              </p:nvSpPr>
              <p:spPr bwMode="auto">
                <a:xfrm>
                  <a:off x="3574" y="1737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6"/>
                    </a:cxn>
                    <a:cxn ang="0">
                      <a:pos x="3" y="6"/>
                    </a:cxn>
                    <a:cxn ang="0">
                      <a:pos x="4" y="6"/>
                    </a:cxn>
                    <a:cxn ang="0">
                      <a:pos x="6" y="6"/>
                    </a:cxn>
                    <a:cxn ang="0">
                      <a:pos x="6" y="1"/>
                    </a:cxn>
                    <a:cxn ang="0">
                      <a:pos x="4" y="1"/>
                    </a:cxn>
                    <a:cxn ang="0">
                      <a:pos x="4" y="4"/>
                    </a:cxn>
                    <a:cxn ang="0">
                      <a:pos x="5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6" h="6">
                      <a:moveTo>
                        <a:pt x="1" y="0"/>
                      </a:moveTo>
                      <a:lnTo>
                        <a:pt x="0" y="6"/>
                      </a:lnTo>
                      <a:lnTo>
                        <a:pt x="3" y="6"/>
                      </a:lnTo>
                      <a:lnTo>
                        <a:pt x="4" y="6"/>
                      </a:lnTo>
                      <a:lnTo>
                        <a:pt x="6" y="6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4" y="4"/>
                      </a:lnTo>
                      <a:lnTo>
                        <a:pt x="5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3" name="Freeform 145"/>
                <p:cNvSpPr>
                  <a:spLocks/>
                </p:cNvSpPr>
                <p:nvPr/>
              </p:nvSpPr>
              <p:spPr bwMode="auto">
                <a:xfrm>
                  <a:off x="3584" y="1738"/>
                  <a:ext cx="8" cy="7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5"/>
                    </a:cxn>
                    <a:cxn ang="0">
                      <a:pos x="6" y="7"/>
                    </a:cxn>
                    <a:cxn ang="0">
                      <a:pos x="8" y="7"/>
                    </a:cxn>
                    <a:cxn ang="0">
                      <a:pos x="8" y="1"/>
                    </a:cxn>
                    <a:cxn ang="0">
                      <a:pos x="6" y="1"/>
                    </a:cxn>
                    <a:cxn ang="0">
                      <a:pos x="6" y="4"/>
                    </a:cxn>
                    <a:cxn ang="0">
                      <a:pos x="7" y="2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8" h="7">
                      <a:moveTo>
                        <a:pt x="3" y="0"/>
                      </a:moveTo>
                      <a:lnTo>
                        <a:pt x="0" y="5"/>
                      </a:lnTo>
                      <a:lnTo>
                        <a:pt x="6" y="7"/>
                      </a:lnTo>
                      <a:lnTo>
                        <a:pt x="8" y="7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6" y="4"/>
                      </a:lnTo>
                      <a:lnTo>
                        <a:pt x="7" y="2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4" name="Freeform 146"/>
                <p:cNvSpPr>
                  <a:spLocks/>
                </p:cNvSpPr>
                <p:nvPr/>
              </p:nvSpPr>
              <p:spPr bwMode="auto">
                <a:xfrm>
                  <a:off x="3597" y="1740"/>
                  <a:ext cx="8" cy="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5"/>
                    </a:cxn>
                    <a:cxn ang="0">
                      <a:pos x="6" y="5"/>
                    </a:cxn>
                    <a:cxn ang="0">
                      <a:pos x="8" y="5"/>
                    </a:cxn>
                    <a:cxn ang="0">
                      <a:pos x="8" y="0"/>
                    </a:cxn>
                    <a:cxn ang="0">
                      <a:pos x="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 h="5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6" y="5"/>
                      </a:lnTo>
                      <a:lnTo>
                        <a:pt x="8" y="5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5" name="Freeform 147"/>
                <p:cNvSpPr>
                  <a:spLocks/>
                </p:cNvSpPr>
                <p:nvPr/>
              </p:nvSpPr>
              <p:spPr bwMode="auto">
                <a:xfrm>
                  <a:off x="3609" y="1740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6"/>
                    </a:cxn>
                    <a:cxn ang="0">
                      <a:pos x="6" y="8"/>
                    </a:cxn>
                    <a:cxn ang="0">
                      <a:pos x="8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8" h="8">
                      <a:moveTo>
                        <a:pt x="1" y="0"/>
                      </a:moveTo>
                      <a:lnTo>
                        <a:pt x="0" y="6"/>
                      </a:lnTo>
                      <a:lnTo>
                        <a:pt x="6" y="8"/>
                      </a:lnTo>
                      <a:lnTo>
                        <a:pt x="8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6" name="Freeform 148"/>
                <p:cNvSpPr>
                  <a:spLocks/>
                </p:cNvSpPr>
                <p:nvPr/>
              </p:nvSpPr>
              <p:spPr bwMode="auto">
                <a:xfrm>
                  <a:off x="3621" y="1741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2" y="7"/>
                    </a:cxn>
                    <a:cxn ang="0">
                      <a:pos x="6" y="7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2" y="7"/>
                      </a:lnTo>
                      <a:lnTo>
                        <a:pt x="6" y="7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7" name="Freeform 149"/>
                <p:cNvSpPr>
                  <a:spLocks/>
                </p:cNvSpPr>
                <p:nvPr/>
              </p:nvSpPr>
              <p:spPr bwMode="auto">
                <a:xfrm>
                  <a:off x="3633" y="1741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3" y="7"/>
                    </a:cxn>
                    <a:cxn ang="0">
                      <a:pos x="6" y="7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3" y="7"/>
                      </a:lnTo>
                      <a:lnTo>
                        <a:pt x="6" y="7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8" name="Freeform 150"/>
                <p:cNvSpPr>
                  <a:spLocks/>
                </p:cNvSpPr>
                <p:nvPr/>
              </p:nvSpPr>
              <p:spPr bwMode="auto">
                <a:xfrm>
                  <a:off x="3644" y="1741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4" y="7"/>
                    </a:cxn>
                    <a:cxn ang="0">
                      <a:pos x="4" y="3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1"/>
                    </a:cxn>
                    <a:cxn ang="0">
                      <a:pos x="4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4" y="7"/>
                      </a:lnTo>
                      <a:lnTo>
                        <a:pt x="4" y="3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1"/>
                      </a:lnTo>
                      <a:lnTo>
                        <a:pt x="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9" name="Freeform 151"/>
                <p:cNvSpPr>
                  <a:spLocks/>
                </p:cNvSpPr>
                <p:nvPr/>
              </p:nvSpPr>
              <p:spPr bwMode="auto">
                <a:xfrm>
                  <a:off x="3657" y="1743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5" y="7"/>
                    </a:cxn>
                    <a:cxn ang="0">
                      <a:pos x="6" y="7"/>
                    </a:cxn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0" name="Freeform 152"/>
                <p:cNvSpPr>
                  <a:spLocks/>
                </p:cNvSpPr>
                <p:nvPr/>
              </p:nvSpPr>
              <p:spPr bwMode="auto">
                <a:xfrm>
                  <a:off x="3669" y="1743"/>
                  <a:ext cx="5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4" y="7"/>
                    </a:cxn>
                    <a:cxn ang="0">
                      <a:pos x="5" y="7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681" y="1743"/>
                  <a:ext cx="5" cy="7"/>
                </a:xfrm>
                <a:prstGeom prst="rect">
                  <a:avLst/>
                </a:prstGeom>
                <a:solidFill>
                  <a:srgbClr val="0000FF"/>
                </a:solidFill>
                <a:ln w="19050">
                  <a:solidFill>
                    <a:srgbClr val="0000C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2" name="Freeform 154"/>
                <p:cNvSpPr>
                  <a:spLocks/>
                </p:cNvSpPr>
                <p:nvPr/>
              </p:nvSpPr>
              <p:spPr bwMode="auto">
                <a:xfrm>
                  <a:off x="3693" y="1743"/>
                  <a:ext cx="5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1" y="7"/>
                    </a:cxn>
                    <a:cxn ang="0">
                      <a:pos x="5" y="7"/>
                    </a:cxn>
                    <a:cxn ang="0">
                      <a:pos x="5" y="0"/>
                    </a:cxn>
                    <a:cxn ang="0">
                      <a:pos x="1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5" y="7"/>
                      </a:lnTo>
                      <a:lnTo>
                        <a:pt x="5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3" name="Freeform 155"/>
                <p:cNvSpPr>
                  <a:spLocks/>
                </p:cNvSpPr>
                <p:nvPr/>
              </p:nvSpPr>
              <p:spPr bwMode="auto">
                <a:xfrm>
                  <a:off x="3704" y="1743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1" y="7"/>
                    </a:cxn>
                    <a:cxn ang="0">
                      <a:pos x="7" y="7"/>
                    </a:cxn>
                    <a:cxn ang="0">
                      <a:pos x="7" y="0"/>
                    </a:cxn>
                    <a:cxn ang="0">
                      <a:pos x="1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7" y="7"/>
                      </a:lnTo>
                      <a:lnTo>
                        <a:pt x="7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4" name="Freeform 156"/>
                <p:cNvSpPr>
                  <a:spLocks/>
                </p:cNvSpPr>
                <p:nvPr/>
              </p:nvSpPr>
              <p:spPr bwMode="auto">
                <a:xfrm>
                  <a:off x="3716" y="1743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1" y="7"/>
                    </a:cxn>
                    <a:cxn ang="0">
                      <a:pos x="7" y="7"/>
                    </a:cxn>
                    <a:cxn ang="0">
                      <a:pos x="7" y="0"/>
                    </a:cxn>
                    <a:cxn ang="0">
                      <a:pos x="1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7" y="7"/>
                      </a:lnTo>
                      <a:lnTo>
                        <a:pt x="7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5" name="Freeform 157"/>
                <p:cNvSpPr>
                  <a:spLocks/>
                </p:cNvSpPr>
                <p:nvPr/>
              </p:nvSpPr>
              <p:spPr bwMode="auto">
                <a:xfrm>
                  <a:off x="3727" y="1743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8"/>
                    </a:cxn>
                    <a:cxn ang="0">
                      <a:pos x="5" y="8"/>
                    </a:cxn>
                    <a:cxn ang="0">
                      <a:pos x="6" y="8"/>
                    </a:cxn>
                    <a:cxn ang="0">
                      <a:pos x="6" y="1"/>
                    </a:cxn>
                    <a:cxn ang="0">
                      <a:pos x="5" y="1"/>
                    </a:cxn>
                    <a:cxn ang="0">
                      <a:pos x="5" y="5"/>
                    </a:cxn>
                    <a:cxn ang="0">
                      <a:pos x="6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6" h="8">
                      <a:moveTo>
                        <a:pt x="1" y="0"/>
                      </a:moveTo>
                      <a:lnTo>
                        <a:pt x="0" y="8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5" y="5"/>
                      </a:lnTo>
                      <a:lnTo>
                        <a:pt x="6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6" name="Freeform 158"/>
                <p:cNvSpPr>
                  <a:spLocks/>
                </p:cNvSpPr>
                <p:nvPr/>
              </p:nvSpPr>
              <p:spPr bwMode="auto">
                <a:xfrm>
                  <a:off x="3740" y="1744"/>
                  <a:ext cx="6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5" y="7"/>
                    </a:cxn>
                    <a:cxn ang="0">
                      <a:pos x="6" y="7"/>
                    </a:cxn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3753" y="1744"/>
                  <a:ext cx="5" cy="7"/>
                </a:xfrm>
                <a:prstGeom prst="rect">
                  <a:avLst/>
                </a:prstGeom>
                <a:solidFill>
                  <a:srgbClr val="0000FF"/>
                </a:solidFill>
                <a:ln w="19050">
                  <a:solidFill>
                    <a:srgbClr val="0000C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8" name="Freeform 160"/>
                <p:cNvSpPr>
                  <a:spLocks/>
                </p:cNvSpPr>
                <p:nvPr/>
              </p:nvSpPr>
              <p:spPr bwMode="auto">
                <a:xfrm>
                  <a:off x="3763" y="1744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1" y="7"/>
                    </a:cxn>
                    <a:cxn ang="0">
                      <a:pos x="7" y="7"/>
                    </a:cxn>
                    <a:cxn ang="0">
                      <a:pos x="7" y="0"/>
                    </a:cxn>
                    <a:cxn ang="0">
                      <a:pos x="1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7" y="7"/>
                      </a:lnTo>
                      <a:lnTo>
                        <a:pt x="7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9" name="Freeform 161"/>
                <p:cNvSpPr>
                  <a:spLocks/>
                </p:cNvSpPr>
                <p:nvPr/>
              </p:nvSpPr>
              <p:spPr bwMode="auto">
                <a:xfrm>
                  <a:off x="3776" y="1744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1" y="7"/>
                    </a:cxn>
                    <a:cxn ang="0">
                      <a:pos x="3" y="7"/>
                    </a:cxn>
                    <a:cxn ang="0">
                      <a:pos x="3" y="0"/>
                    </a:cxn>
                    <a:cxn ang="0">
                      <a:pos x="1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3" y="7"/>
                      </a:lnTo>
                      <a:lnTo>
                        <a:pt x="3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9050" cap="flat" cmpd="sng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7810" name="Line 162"/>
            <p:cNvSpPr>
              <a:spLocks noChangeShapeType="1"/>
            </p:cNvSpPr>
            <p:nvPr/>
          </p:nvSpPr>
          <p:spPr bwMode="auto">
            <a:xfrm flipV="1">
              <a:off x="4702" y="2763"/>
              <a:ext cx="0" cy="6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811" name="Text Box 163"/>
            <p:cNvSpPr txBox="1">
              <a:spLocks noChangeArrowheads="1"/>
            </p:cNvSpPr>
            <p:nvPr/>
          </p:nvSpPr>
          <p:spPr bwMode="auto">
            <a:xfrm>
              <a:off x="4511" y="2603"/>
              <a:ext cx="19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Symbol" pitchFamily="18" charset="2"/>
                  <a:ea typeface="新細明體" pitchFamily="18" charset="-120"/>
                </a:rPr>
                <a:t>a</a:t>
              </a:r>
            </a:p>
          </p:txBody>
        </p:sp>
        <p:sp>
          <p:nvSpPr>
            <p:cNvPr id="27812" name="Line 164"/>
            <p:cNvSpPr>
              <a:spLocks noChangeShapeType="1"/>
            </p:cNvSpPr>
            <p:nvPr/>
          </p:nvSpPr>
          <p:spPr bwMode="auto">
            <a:xfrm>
              <a:off x="4702" y="3362"/>
              <a:ext cx="13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813" name="Text Box 165"/>
            <p:cNvSpPr txBox="1">
              <a:spLocks noChangeArrowheads="1"/>
            </p:cNvSpPr>
            <p:nvPr/>
          </p:nvSpPr>
          <p:spPr bwMode="auto">
            <a:xfrm>
              <a:off x="6009" y="3311"/>
              <a:ext cx="20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Symbol" pitchFamily="18" charset="2"/>
                  <a:ea typeface="新細明體" pitchFamily="18" charset="-120"/>
                </a:rPr>
                <a:t>w</a:t>
              </a:r>
            </a:p>
          </p:txBody>
        </p:sp>
        <p:sp>
          <p:nvSpPr>
            <p:cNvPr id="27814" name="Rectangle 166"/>
            <p:cNvSpPr>
              <a:spLocks noChangeArrowheads="1"/>
            </p:cNvSpPr>
            <p:nvPr/>
          </p:nvSpPr>
          <p:spPr bwMode="auto">
            <a:xfrm>
              <a:off x="4264" y="3105"/>
              <a:ext cx="427" cy="26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15" name="Rectangle 167"/>
            <p:cNvSpPr>
              <a:spLocks noChangeArrowheads="1"/>
            </p:cNvSpPr>
            <p:nvPr/>
          </p:nvSpPr>
          <p:spPr bwMode="auto">
            <a:xfrm>
              <a:off x="5958" y="3034"/>
              <a:ext cx="427" cy="26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816" name="Group 168"/>
          <p:cNvGrpSpPr>
            <a:grpSpLocks/>
          </p:cNvGrpSpPr>
          <p:nvPr/>
        </p:nvGrpSpPr>
        <p:grpSpPr bwMode="auto">
          <a:xfrm>
            <a:off x="4973638" y="2806700"/>
            <a:ext cx="3005137" cy="1350963"/>
            <a:chOff x="2882" y="1150"/>
            <a:chExt cx="1893" cy="851"/>
          </a:xfrm>
        </p:grpSpPr>
        <p:sp>
          <p:nvSpPr>
            <p:cNvPr id="27817" name="Freeform 169"/>
            <p:cNvSpPr>
              <a:spLocks/>
            </p:cNvSpPr>
            <p:nvPr/>
          </p:nvSpPr>
          <p:spPr bwMode="auto">
            <a:xfrm>
              <a:off x="2882" y="1150"/>
              <a:ext cx="630" cy="337"/>
            </a:xfrm>
            <a:custGeom>
              <a:avLst/>
              <a:gdLst/>
              <a:ahLst/>
              <a:cxnLst>
                <a:cxn ang="0">
                  <a:pos x="5" y="269"/>
                </a:cxn>
                <a:cxn ang="0">
                  <a:pos x="19" y="271"/>
                </a:cxn>
                <a:cxn ang="0">
                  <a:pos x="25" y="265"/>
                </a:cxn>
                <a:cxn ang="0">
                  <a:pos x="46" y="265"/>
                </a:cxn>
                <a:cxn ang="0">
                  <a:pos x="58" y="263"/>
                </a:cxn>
                <a:cxn ang="0">
                  <a:pos x="63" y="262"/>
                </a:cxn>
                <a:cxn ang="0">
                  <a:pos x="83" y="254"/>
                </a:cxn>
                <a:cxn ang="0">
                  <a:pos x="97" y="254"/>
                </a:cxn>
                <a:cxn ang="0">
                  <a:pos x="110" y="250"/>
                </a:cxn>
                <a:cxn ang="0">
                  <a:pos x="116" y="249"/>
                </a:cxn>
                <a:cxn ang="0">
                  <a:pos x="129" y="243"/>
                </a:cxn>
                <a:cxn ang="0">
                  <a:pos x="136" y="242"/>
                </a:cxn>
                <a:cxn ang="0">
                  <a:pos x="140" y="238"/>
                </a:cxn>
                <a:cxn ang="0">
                  <a:pos x="154" y="230"/>
                </a:cxn>
                <a:cxn ang="0">
                  <a:pos x="175" y="224"/>
                </a:cxn>
                <a:cxn ang="0">
                  <a:pos x="181" y="221"/>
                </a:cxn>
                <a:cxn ang="0">
                  <a:pos x="199" y="205"/>
                </a:cxn>
                <a:cxn ang="0">
                  <a:pos x="220" y="192"/>
                </a:cxn>
                <a:cxn ang="0">
                  <a:pos x="234" y="181"/>
                </a:cxn>
                <a:cxn ang="0">
                  <a:pos x="247" y="166"/>
                </a:cxn>
                <a:cxn ang="0">
                  <a:pos x="259" y="147"/>
                </a:cxn>
                <a:cxn ang="0">
                  <a:pos x="269" y="121"/>
                </a:cxn>
                <a:cxn ang="0">
                  <a:pos x="285" y="90"/>
                </a:cxn>
                <a:cxn ang="0">
                  <a:pos x="305" y="30"/>
                </a:cxn>
                <a:cxn ang="0">
                  <a:pos x="312" y="8"/>
                </a:cxn>
                <a:cxn ang="0">
                  <a:pos x="309" y="7"/>
                </a:cxn>
                <a:cxn ang="0">
                  <a:pos x="295" y="50"/>
                </a:cxn>
                <a:cxn ang="0">
                  <a:pos x="279" y="88"/>
                </a:cxn>
                <a:cxn ang="0">
                  <a:pos x="267" y="118"/>
                </a:cxn>
                <a:cxn ang="0">
                  <a:pos x="263" y="131"/>
                </a:cxn>
                <a:cxn ang="0">
                  <a:pos x="244" y="164"/>
                </a:cxn>
                <a:cxn ang="0">
                  <a:pos x="232" y="179"/>
                </a:cxn>
                <a:cxn ang="0">
                  <a:pos x="223" y="183"/>
                </a:cxn>
                <a:cxn ang="0">
                  <a:pos x="211" y="194"/>
                </a:cxn>
                <a:cxn ang="0">
                  <a:pos x="192" y="211"/>
                </a:cxn>
                <a:cxn ang="0">
                  <a:pos x="180" y="219"/>
                </a:cxn>
                <a:cxn ang="0">
                  <a:pos x="167" y="226"/>
                </a:cxn>
                <a:cxn ang="0">
                  <a:pos x="159" y="227"/>
                </a:cxn>
                <a:cxn ang="0">
                  <a:pos x="147" y="230"/>
                </a:cxn>
                <a:cxn ang="0">
                  <a:pos x="135" y="238"/>
                </a:cxn>
                <a:cxn ang="0">
                  <a:pos x="121" y="242"/>
                </a:cxn>
                <a:cxn ang="0">
                  <a:pos x="115" y="243"/>
                </a:cxn>
                <a:cxn ang="0">
                  <a:pos x="102" y="245"/>
                </a:cxn>
                <a:cxn ang="0">
                  <a:pos x="90" y="251"/>
                </a:cxn>
                <a:cxn ang="0">
                  <a:pos x="76" y="252"/>
                </a:cxn>
                <a:cxn ang="0">
                  <a:pos x="62" y="256"/>
                </a:cxn>
                <a:cxn ang="0">
                  <a:pos x="58" y="257"/>
                </a:cxn>
                <a:cxn ang="0">
                  <a:pos x="44" y="259"/>
                </a:cxn>
                <a:cxn ang="0">
                  <a:pos x="30" y="262"/>
                </a:cxn>
                <a:cxn ang="0">
                  <a:pos x="12" y="266"/>
                </a:cxn>
                <a:cxn ang="0">
                  <a:pos x="4" y="266"/>
                </a:cxn>
              </a:cxnLst>
              <a:rect l="0" t="0" r="r" b="b"/>
              <a:pathLst>
                <a:path w="314" h="273">
                  <a:moveTo>
                    <a:pt x="0" y="267"/>
                  </a:moveTo>
                  <a:lnTo>
                    <a:pt x="3" y="273"/>
                  </a:lnTo>
                  <a:lnTo>
                    <a:pt x="7" y="272"/>
                  </a:lnTo>
                  <a:lnTo>
                    <a:pt x="5" y="269"/>
                  </a:lnTo>
                  <a:lnTo>
                    <a:pt x="5" y="272"/>
                  </a:lnTo>
                  <a:lnTo>
                    <a:pt x="13" y="272"/>
                  </a:lnTo>
                  <a:lnTo>
                    <a:pt x="14" y="272"/>
                  </a:lnTo>
                  <a:lnTo>
                    <a:pt x="19" y="271"/>
                  </a:lnTo>
                  <a:lnTo>
                    <a:pt x="18" y="267"/>
                  </a:lnTo>
                  <a:lnTo>
                    <a:pt x="18" y="271"/>
                  </a:lnTo>
                  <a:lnTo>
                    <a:pt x="26" y="269"/>
                  </a:lnTo>
                  <a:lnTo>
                    <a:pt x="25" y="265"/>
                  </a:lnTo>
                  <a:lnTo>
                    <a:pt x="25" y="269"/>
                  </a:lnTo>
                  <a:lnTo>
                    <a:pt x="30" y="269"/>
                  </a:lnTo>
                  <a:lnTo>
                    <a:pt x="38" y="267"/>
                  </a:lnTo>
                  <a:lnTo>
                    <a:pt x="46" y="265"/>
                  </a:lnTo>
                  <a:lnTo>
                    <a:pt x="52" y="263"/>
                  </a:lnTo>
                  <a:lnTo>
                    <a:pt x="50" y="260"/>
                  </a:lnTo>
                  <a:lnTo>
                    <a:pt x="50" y="263"/>
                  </a:lnTo>
                  <a:lnTo>
                    <a:pt x="58" y="263"/>
                  </a:lnTo>
                  <a:lnTo>
                    <a:pt x="59" y="263"/>
                  </a:lnTo>
                  <a:lnTo>
                    <a:pt x="63" y="262"/>
                  </a:lnTo>
                  <a:lnTo>
                    <a:pt x="63" y="259"/>
                  </a:lnTo>
                  <a:lnTo>
                    <a:pt x="63" y="262"/>
                  </a:lnTo>
                  <a:lnTo>
                    <a:pt x="71" y="260"/>
                  </a:lnTo>
                  <a:lnTo>
                    <a:pt x="78" y="258"/>
                  </a:lnTo>
                  <a:lnTo>
                    <a:pt x="84" y="257"/>
                  </a:lnTo>
                  <a:lnTo>
                    <a:pt x="83" y="254"/>
                  </a:lnTo>
                  <a:lnTo>
                    <a:pt x="83" y="257"/>
                  </a:lnTo>
                  <a:lnTo>
                    <a:pt x="90" y="255"/>
                  </a:lnTo>
                  <a:lnTo>
                    <a:pt x="91" y="255"/>
                  </a:lnTo>
                  <a:lnTo>
                    <a:pt x="97" y="254"/>
                  </a:lnTo>
                  <a:lnTo>
                    <a:pt x="95" y="250"/>
                  </a:lnTo>
                  <a:lnTo>
                    <a:pt x="95" y="254"/>
                  </a:lnTo>
                  <a:lnTo>
                    <a:pt x="103" y="251"/>
                  </a:lnTo>
                  <a:lnTo>
                    <a:pt x="110" y="250"/>
                  </a:lnTo>
                  <a:lnTo>
                    <a:pt x="110" y="250"/>
                  </a:lnTo>
                  <a:lnTo>
                    <a:pt x="116" y="249"/>
                  </a:lnTo>
                  <a:lnTo>
                    <a:pt x="115" y="245"/>
                  </a:lnTo>
                  <a:lnTo>
                    <a:pt x="116" y="249"/>
                  </a:lnTo>
                  <a:lnTo>
                    <a:pt x="123" y="247"/>
                  </a:lnTo>
                  <a:lnTo>
                    <a:pt x="123" y="246"/>
                  </a:lnTo>
                  <a:lnTo>
                    <a:pt x="123" y="246"/>
                  </a:lnTo>
                  <a:lnTo>
                    <a:pt x="129" y="243"/>
                  </a:lnTo>
                  <a:lnTo>
                    <a:pt x="128" y="240"/>
                  </a:lnTo>
                  <a:lnTo>
                    <a:pt x="129" y="243"/>
                  </a:lnTo>
                  <a:lnTo>
                    <a:pt x="136" y="242"/>
                  </a:lnTo>
                  <a:lnTo>
                    <a:pt x="136" y="242"/>
                  </a:lnTo>
                  <a:lnTo>
                    <a:pt x="137" y="242"/>
                  </a:lnTo>
                  <a:lnTo>
                    <a:pt x="142" y="238"/>
                  </a:lnTo>
                  <a:lnTo>
                    <a:pt x="139" y="235"/>
                  </a:lnTo>
                  <a:lnTo>
                    <a:pt x="140" y="238"/>
                  </a:lnTo>
                  <a:lnTo>
                    <a:pt x="148" y="236"/>
                  </a:lnTo>
                  <a:lnTo>
                    <a:pt x="149" y="236"/>
                  </a:lnTo>
                  <a:lnTo>
                    <a:pt x="155" y="233"/>
                  </a:lnTo>
                  <a:lnTo>
                    <a:pt x="154" y="230"/>
                  </a:lnTo>
                  <a:lnTo>
                    <a:pt x="155" y="233"/>
                  </a:lnTo>
                  <a:lnTo>
                    <a:pt x="161" y="232"/>
                  </a:lnTo>
                  <a:lnTo>
                    <a:pt x="168" y="229"/>
                  </a:lnTo>
                  <a:lnTo>
                    <a:pt x="175" y="224"/>
                  </a:lnTo>
                  <a:lnTo>
                    <a:pt x="172" y="222"/>
                  </a:lnTo>
                  <a:lnTo>
                    <a:pt x="175" y="226"/>
                  </a:lnTo>
                  <a:lnTo>
                    <a:pt x="181" y="222"/>
                  </a:lnTo>
                  <a:lnTo>
                    <a:pt x="181" y="221"/>
                  </a:lnTo>
                  <a:lnTo>
                    <a:pt x="188" y="217"/>
                  </a:lnTo>
                  <a:lnTo>
                    <a:pt x="193" y="214"/>
                  </a:lnTo>
                  <a:lnTo>
                    <a:pt x="202" y="208"/>
                  </a:lnTo>
                  <a:lnTo>
                    <a:pt x="199" y="205"/>
                  </a:lnTo>
                  <a:lnTo>
                    <a:pt x="202" y="208"/>
                  </a:lnTo>
                  <a:lnTo>
                    <a:pt x="207" y="205"/>
                  </a:lnTo>
                  <a:lnTo>
                    <a:pt x="214" y="200"/>
                  </a:lnTo>
                  <a:lnTo>
                    <a:pt x="220" y="192"/>
                  </a:lnTo>
                  <a:lnTo>
                    <a:pt x="218" y="190"/>
                  </a:lnTo>
                  <a:lnTo>
                    <a:pt x="219" y="192"/>
                  </a:lnTo>
                  <a:lnTo>
                    <a:pt x="226" y="188"/>
                  </a:lnTo>
                  <a:lnTo>
                    <a:pt x="234" y="181"/>
                  </a:lnTo>
                  <a:lnTo>
                    <a:pt x="239" y="173"/>
                  </a:lnTo>
                  <a:lnTo>
                    <a:pt x="238" y="171"/>
                  </a:lnTo>
                  <a:lnTo>
                    <a:pt x="239" y="173"/>
                  </a:lnTo>
                  <a:lnTo>
                    <a:pt x="247" y="166"/>
                  </a:lnTo>
                  <a:lnTo>
                    <a:pt x="252" y="156"/>
                  </a:lnTo>
                  <a:lnTo>
                    <a:pt x="250" y="154"/>
                  </a:lnTo>
                  <a:lnTo>
                    <a:pt x="252" y="156"/>
                  </a:lnTo>
                  <a:lnTo>
                    <a:pt x="259" y="147"/>
                  </a:lnTo>
                  <a:lnTo>
                    <a:pt x="266" y="135"/>
                  </a:lnTo>
                  <a:lnTo>
                    <a:pt x="266" y="133"/>
                  </a:lnTo>
                  <a:lnTo>
                    <a:pt x="272" y="121"/>
                  </a:lnTo>
                  <a:lnTo>
                    <a:pt x="269" y="121"/>
                  </a:lnTo>
                  <a:lnTo>
                    <a:pt x="272" y="122"/>
                  </a:lnTo>
                  <a:lnTo>
                    <a:pt x="279" y="107"/>
                  </a:lnTo>
                  <a:lnTo>
                    <a:pt x="279" y="106"/>
                  </a:lnTo>
                  <a:lnTo>
                    <a:pt x="285" y="90"/>
                  </a:lnTo>
                  <a:lnTo>
                    <a:pt x="292" y="72"/>
                  </a:lnTo>
                  <a:lnTo>
                    <a:pt x="299" y="51"/>
                  </a:lnTo>
                  <a:lnTo>
                    <a:pt x="300" y="51"/>
                  </a:lnTo>
                  <a:lnTo>
                    <a:pt x="305" y="30"/>
                  </a:lnTo>
                  <a:lnTo>
                    <a:pt x="302" y="29"/>
                  </a:lnTo>
                  <a:lnTo>
                    <a:pt x="304" y="30"/>
                  </a:lnTo>
                  <a:lnTo>
                    <a:pt x="311" y="8"/>
                  </a:lnTo>
                  <a:lnTo>
                    <a:pt x="312" y="8"/>
                  </a:lnTo>
                  <a:lnTo>
                    <a:pt x="314" y="1"/>
                  </a:lnTo>
                  <a:lnTo>
                    <a:pt x="309" y="0"/>
                  </a:lnTo>
                  <a:lnTo>
                    <a:pt x="307" y="7"/>
                  </a:lnTo>
                  <a:lnTo>
                    <a:pt x="309" y="7"/>
                  </a:lnTo>
                  <a:lnTo>
                    <a:pt x="307" y="6"/>
                  </a:lnTo>
                  <a:lnTo>
                    <a:pt x="300" y="28"/>
                  </a:lnTo>
                  <a:lnTo>
                    <a:pt x="300" y="29"/>
                  </a:lnTo>
                  <a:lnTo>
                    <a:pt x="295" y="50"/>
                  </a:lnTo>
                  <a:lnTo>
                    <a:pt x="296" y="50"/>
                  </a:lnTo>
                  <a:lnTo>
                    <a:pt x="295" y="49"/>
                  </a:lnTo>
                  <a:lnTo>
                    <a:pt x="287" y="70"/>
                  </a:lnTo>
                  <a:lnTo>
                    <a:pt x="279" y="88"/>
                  </a:lnTo>
                  <a:lnTo>
                    <a:pt x="274" y="104"/>
                  </a:lnTo>
                  <a:lnTo>
                    <a:pt x="277" y="106"/>
                  </a:lnTo>
                  <a:lnTo>
                    <a:pt x="274" y="104"/>
                  </a:lnTo>
                  <a:lnTo>
                    <a:pt x="267" y="118"/>
                  </a:lnTo>
                  <a:lnTo>
                    <a:pt x="266" y="119"/>
                  </a:lnTo>
                  <a:lnTo>
                    <a:pt x="262" y="131"/>
                  </a:lnTo>
                  <a:lnTo>
                    <a:pt x="265" y="132"/>
                  </a:lnTo>
                  <a:lnTo>
                    <a:pt x="263" y="131"/>
                  </a:lnTo>
                  <a:lnTo>
                    <a:pt x="255" y="142"/>
                  </a:lnTo>
                  <a:lnTo>
                    <a:pt x="248" y="151"/>
                  </a:lnTo>
                  <a:lnTo>
                    <a:pt x="242" y="161"/>
                  </a:lnTo>
                  <a:lnTo>
                    <a:pt x="244" y="164"/>
                  </a:lnTo>
                  <a:lnTo>
                    <a:pt x="243" y="161"/>
                  </a:lnTo>
                  <a:lnTo>
                    <a:pt x="236" y="169"/>
                  </a:lnTo>
                  <a:lnTo>
                    <a:pt x="230" y="176"/>
                  </a:lnTo>
                  <a:lnTo>
                    <a:pt x="232" y="179"/>
                  </a:lnTo>
                  <a:lnTo>
                    <a:pt x="230" y="176"/>
                  </a:lnTo>
                  <a:lnTo>
                    <a:pt x="223" y="183"/>
                  </a:lnTo>
                  <a:lnTo>
                    <a:pt x="224" y="186"/>
                  </a:lnTo>
                  <a:lnTo>
                    <a:pt x="223" y="183"/>
                  </a:lnTo>
                  <a:lnTo>
                    <a:pt x="217" y="188"/>
                  </a:lnTo>
                  <a:lnTo>
                    <a:pt x="210" y="195"/>
                  </a:lnTo>
                  <a:lnTo>
                    <a:pt x="212" y="197"/>
                  </a:lnTo>
                  <a:lnTo>
                    <a:pt x="211" y="194"/>
                  </a:lnTo>
                  <a:lnTo>
                    <a:pt x="203" y="199"/>
                  </a:lnTo>
                  <a:lnTo>
                    <a:pt x="198" y="202"/>
                  </a:lnTo>
                  <a:lnTo>
                    <a:pt x="191" y="208"/>
                  </a:lnTo>
                  <a:lnTo>
                    <a:pt x="192" y="211"/>
                  </a:lnTo>
                  <a:lnTo>
                    <a:pt x="191" y="208"/>
                  </a:lnTo>
                  <a:lnTo>
                    <a:pt x="185" y="212"/>
                  </a:lnTo>
                  <a:lnTo>
                    <a:pt x="178" y="216"/>
                  </a:lnTo>
                  <a:lnTo>
                    <a:pt x="180" y="219"/>
                  </a:lnTo>
                  <a:lnTo>
                    <a:pt x="179" y="216"/>
                  </a:lnTo>
                  <a:lnTo>
                    <a:pt x="172" y="219"/>
                  </a:lnTo>
                  <a:lnTo>
                    <a:pt x="166" y="223"/>
                  </a:lnTo>
                  <a:lnTo>
                    <a:pt x="167" y="226"/>
                  </a:lnTo>
                  <a:lnTo>
                    <a:pt x="166" y="223"/>
                  </a:lnTo>
                  <a:lnTo>
                    <a:pt x="159" y="227"/>
                  </a:lnTo>
                  <a:lnTo>
                    <a:pt x="160" y="229"/>
                  </a:lnTo>
                  <a:lnTo>
                    <a:pt x="159" y="227"/>
                  </a:lnTo>
                  <a:lnTo>
                    <a:pt x="153" y="228"/>
                  </a:lnTo>
                  <a:lnTo>
                    <a:pt x="146" y="231"/>
                  </a:lnTo>
                  <a:lnTo>
                    <a:pt x="148" y="233"/>
                  </a:lnTo>
                  <a:lnTo>
                    <a:pt x="147" y="230"/>
                  </a:lnTo>
                  <a:lnTo>
                    <a:pt x="139" y="232"/>
                  </a:lnTo>
                  <a:lnTo>
                    <a:pt x="138" y="233"/>
                  </a:lnTo>
                  <a:lnTo>
                    <a:pt x="134" y="235"/>
                  </a:lnTo>
                  <a:lnTo>
                    <a:pt x="135" y="238"/>
                  </a:lnTo>
                  <a:lnTo>
                    <a:pt x="134" y="235"/>
                  </a:lnTo>
                  <a:lnTo>
                    <a:pt x="128" y="236"/>
                  </a:lnTo>
                  <a:lnTo>
                    <a:pt x="127" y="237"/>
                  </a:lnTo>
                  <a:lnTo>
                    <a:pt x="121" y="242"/>
                  </a:lnTo>
                  <a:lnTo>
                    <a:pt x="122" y="244"/>
                  </a:lnTo>
                  <a:lnTo>
                    <a:pt x="122" y="241"/>
                  </a:lnTo>
                  <a:lnTo>
                    <a:pt x="115" y="242"/>
                  </a:lnTo>
                  <a:lnTo>
                    <a:pt x="115" y="243"/>
                  </a:lnTo>
                  <a:lnTo>
                    <a:pt x="108" y="245"/>
                  </a:lnTo>
                  <a:lnTo>
                    <a:pt x="108" y="247"/>
                  </a:lnTo>
                  <a:lnTo>
                    <a:pt x="108" y="244"/>
                  </a:lnTo>
                  <a:lnTo>
                    <a:pt x="102" y="245"/>
                  </a:lnTo>
                  <a:lnTo>
                    <a:pt x="94" y="247"/>
                  </a:lnTo>
                  <a:lnTo>
                    <a:pt x="94" y="248"/>
                  </a:lnTo>
                  <a:lnTo>
                    <a:pt x="89" y="249"/>
                  </a:lnTo>
                  <a:lnTo>
                    <a:pt x="90" y="251"/>
                  </a:lnTo>
                  <a:lnTo>
                    <a:pt x="89" y="249"/>
                  </a:lnTo>
                  <a:lnTo>
                    <a:pt x="82" y="250"/>
                  </a:lnTo>
                  <a:lnTo>
                    <a:pt x="82" y="251"/>
                  </a:lnTo>
                  <a:lnTo>
                    <a:pt x="76" y="252"/>
                  </a:lnTo>
                  <a:lnTo>
                    <a:pt x="70" y="255"/>
                  </a:lnTo>
                  <a:lnTo>
                    <a:pt x="70" y="257"/>
                  </a:lnTo>
                  <a:lnTo>
                    <a:pt x="70" y="255"/>
                  </a:lnTo>
                  <a:lnTo>
                    <a:pt x="62" y="256"/>
                  </a:lnTo>
                  <a:lnTo>
                    <a:pt x="62" y="257"/>
                  </a:lnTo>
                  <a:lnTo>
                    <a:pt x="58" y="257"/>
                  </a:lnTo>
                  <a:lnTo>
                    <a:pt x="58" y="260"/>
                  </a:lnTo>
                  <a:lnTo>
                    <a:pt x="58" y="257"/>
                  </a:lnTo>
                  <a:lnTo>
                    <a:pt x="50" y="257"/>
                  </a:lnTo>
                  <a:lnTo>
                    <a:pt x="44" y="260"/>
                  </a:lnTo>
                  <a:lnTo>
                    <a:pt x="44" y="262"/>
                  </a:lnTo>
                  <a:lnTo>
                    <a:pt x="44" y="259"/>
                  </a:lnTo>
                  <a:lnTo>
                    <a:pt x="38" y="260"/>
                  </a:lnTo>
                  <a:lnTo>
                    <a:pt x="30" y="262"/>
                  </a:lnTo>
                  <a:lnTo>
                    <a:pt x="30" y="265"/>
                  </a:lnTo>
                  <a:lnTo>
                    <a:pt x="30" y="262"/>
                  </a:lnTo>
                  <a:lnTo>
                    <a:pt x="25" y="262"/>
                  </a:lnTo>
                  <a:lnTo>
                    <a:pt x="17" y="263"/>
                  </a:lnTo>
                  <a:lnTo>
                    <a:pt x="17" y="264"/>
                  </a:lnTo>
                  <a:lnTo>
                    <a:pt x="12" y="266"/>
                  </a:lnTo>
                  <a:lnTo>
                    <a:pt x="13" y="269"/>
                  </a:lnTo>
                  <a:lnTo>
                    <a:pt x="13" y="265"/>
                  </a:lnTo>
                  <a:lnTo>
                    <a:pt x="5" y="265"/>
                  </a:lnTo>
                  <a:lnTo>
                    <a:pt x="4" y="266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007F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8" name="Freeform 170"/>
            <p:cNvSpPr>
              <a:spLocks/>
            </p:cNvSpPr>
            <p:nvPr/>
          </p:nvSpPr>
          <p:spPr bwMode="auto">
            <a:xfrm>
              <a:off x="3523" y="1171"/>
              <a:ext cx="1233" cy="830"/>
            </a:xfrm>
            <a:custGeom>
              <a:avLst/>
              <a:gdLst/>
              <a:ahLst/>
              <a:cxnLst>
                <a:cxn ang="0">
                  <a:pos x="18" y="278"/>
                </a:cxn>
                <a:cxn ang="0">
                  <a:pos x="37" y="565"/>
                </a:cxn>
                <a:cxn ang="0">
                  <a:pos x="49" y="566"/>
                </a:cxn>
                <a:cxn ang="0">
                  <a:pos x="71" y="481"/>
                </a:cxn>
                <a:cxn ang="0">
                  <a:pos x="90" y="429"/>
                </a:cxn>
                <a:cxn ang="0">
                  <a:pos x="113" y="393"/>
                </a:cxn>
                <a:cxn ang="0">
                  <a:pos x="145" y="342"/>
                </a:cxn>
                <a:cxn ang="0">
                  <a:pos x="158" y="321"/>
                </a:cxn>
                <a:cxn ang="0">
                  <a:pos x="177" y="293"/>
                </a:cxn>
                <a:cxn ang="0">
                  <a:pos x="203" y="245"/>
                </a:cxn>
                <a:cxn ang="0">
                  <a:pos x="216" y="214"/>
                </a:cxn>
                <a:cxn ang="0">
                  <a:pos x="243" y="134"/>
                </a:cxn>
                <a:cxn ang="0">
                  <a:pos x="253" y="98"/>
                </a:cxn>
                <a:cxn ang="0">
                  <a:pos x="255" y="95"/>
                </a:cxn>
                <a:cxn ang="0">
                  <a:pos x="275" y="380"/>
                </a:cxn>
                <a:cxn ang="0">
                  <a:pos x="305" y="672"/>
                </a:cxn>
                <a:cxn ang="0">
                  <a:pos x="326" y="609"/>
                </a:cxn>
                <a:cxn ang="0">
                  <a:pos x="338" y="572"/>
                </a:cxn>
                <a:cxn ang="0">
                  <a:pos x="355" y="527"/>
                </a:cxn>
                <a:cxn ang="0">
                  <a:pos x="376" y="500"/>
                </a:cxn>
                <a:cxn ang="0">
                  <a:pos x="400" y="469"/>
                </a:cxn>
                <a:cxn ang="0">
                  <a:pos x="420" y="457"/>
                </a:cxn>
                <a:cxn ang="0">
                  <a:pos x="445" y="438"/>
                </a:cxn>
                <a:cxn ang="0">
                  <a:pos x="473" y="429"/>
                </a:cxn>
                <a:cxn ang="0">
                  <a:pos x="492" y="422"/>
                </a:cxn>
                <a:cxn ang="0">
                  <a:pos x="509" y="413"/>
                </a:cxn>
                <a:cxn ang="0">
                  <a:pos x="530" y="411"/>
                </a:cxn>
                <a:cxn ang="0">
                  <a:pos x="554" y="405"/>
                </a:cxn>
                <a:cxn ang="0">
                  <a:pos x="581" y="395"/>
                </a:cxn>
                <a:cxn ang="0">
                  <a:pos x="601" y="392"/>
                </a:cxn>
                <a:cxn ang="0">
                  <a:pos x="615" y="388"/>
                </a:cxn>
                <a:cxn ang="0">
                  <a:pos x="593" y="391"/>
                </a:cxn>
                <a:cxn ang="0">
                  <a:pos x="574" y="394"/>
                </a:cxn>
                <a:cxn ang="0">
                  <a:pos x="554" y="399"/>
                </a:cxn>
                <a:cxn ang="0">
                  <a:pos x="529" y="404"/>
                </a:cxn>
                <a:cxn ang="0">
                  <a:pos x="503" y="413"/>
                </a:cxn>
                <a:cxn ang="0">
                  <a:pos x="471" y="422"/>
                </a:cxn>
                <a:cxn ang="0">
                  <a:pos x="453" y="436"/>
                </a:cxn>
                <a:cxn ang="0">
                  <a:pos x="425" y="446"/>
                </a:cxn>
                <a:cxn ang="0">
                  <a:pos x="398" y="466"/>
                </a:cxn>
                <a:cxn ang="0">
                  <a:pos x="382" y="489"/>
                </a:cxn>
                <a:cxn ang="0">
                  <a:pos x="360" y="514"/>
                </a:cxn>
                <a:cxn ang="0">
                  <a:pos x="334" y="569"/>
                </a:cxn>
                <a:cxn ang="0">
                  <a:pos x="320" y="608"/>
                </a:cxn>
                <a:cxn ang="0">
                  <a:pos x="305" y="665"/>
                </a:cxn>
                <a:cxn ang="0">
                  <a:pos x="298" y="664"/>
                </a:cxn>
                <a:cxn ang="0">
                  <a:pos x="281" y="380"/>
                </a:cxn>
                <a:cxn ang="0">
                  <a:pos x="258" y="91"/>
                </a:cxn>
                <a:cxn ang="0">
                  <a:pos x="243" y="111"/>
                </a:cxn>
                <a:cxn ang="0">
                  <a:pos x="218" y="196"/>
                </a:cxn>
                <a:cxn ang="0">
                  <a:pos x="207" y="230"/>
                </a:cxn>
                <a:cxn ang="0">
                  <a:pos x="186" y="268"/>
                </a:cxn>
                <a:cxn ang="0">
                  <a:pos x="173" y="288"/>
                </a:cxn>
                <a:cxn ang="0">
                  <a:pos x="146" y="328"/>
                </a:cxn>
                <a:cxn ang="0">
                  <a:pos x="114" y="377"/>
                </a:cxn>
                <a:cxn ang="0">
                  <a:pos x="96" y="415"/>
                </a:cxn>
                <a:cxn ang="0">
                  <a:pos x="85" y="445"/>
                </a:cxn>
                <a:cxn ang="0">
                  <a:pos x="66" y="504"/>
                </a:cxn>
                <a:cxn ang="0">
                  <a:pos x="43" y="563"/>
                </a:cxn>
                <a:cxn ang="0">
                  <a:pos x="41" y="562"/>
                </a:cxn>
                <a:cxn ang="0">
                  <a:pos x="29" y="430"/>
                </a:cxn>
              </a:cxnLst>
              <a:rect l="0" t="0" r="r" b="b"/>
              <a:pathLst>
                <a:path w="615" h="672">
                  <a:moveTo>
                    <a:pt x="6" y="0"/>
                  </a:moveTo>
                  <a:lnTo>
                    <a:pt x="0" y="0"/>
                  </a:lnTo>
                  <a:lnTo>
                    <a:pt x="5" y="30"/>
                  </a:lnTo>
                  <a:lnTo>
                    <a:pt x="6" y="30"/>
                  </a:lnTo>
                  <a:lnTo>
                    <a:pt x="4" y="30"/>
                  </a:lnTo>
                  <a:lnTo>
                    <a:pt x="10" y="127"/>
                  </a:lnTo>
                  <a:lnTo>
                    <a:pt x="18" y="278"/>
                  </a:lnTo>
                  <a:lnTo>
                    <a:pt x="21" y="277"/>
                  </a:lnTo>
                  <a:lnTo>
                    <a:pt x="18" y="277"/>
                  </a:lnTo>
                  <a:lnTo>
                    <a:pt x="23" y="430"/>
                  </a:lnTo>
                  <a:lnTo>
                    <a:pt x="23" y="431"/>
                  </a:lnTo>
                  <a:lnTo>
                    <a:pt x="30" y="528"/>
                  </a:lnTo>
                  <a:lnTo>
                    <a:pt x="31" y="528"/>
                  </a:lnTo>
                  <a:lnTo>
                    <a:pt x="37" y="565"/>
                  </a:lnTo>
                  <a:lnTo>
                    <a:pt x="37" y="567"/>
                  </a:lnTo>
                  <a:lnTo>
                    <a:pt x="38" y="567"/>
                  </a:lnTo>
                  <a:lnTo>
                    <a:pt x="39" y="569"/>
                  </a:lnTo>
                  <a:lnTo>
                    <a:pt x="46" y="569"/>
                  </a:lnTo>
                  <a:lnTo>
                    <a:pt x="48" y="567"/>
                  </a:lnTo>
                  <a:lnTo>
                    <a:pt x="48" y="567"/>
                  </a:lnTo>
                  <a:lnTo>
                    <a:pt x="49" y="566"/>
                  </a:lnTo>
                  <a:lnTo>
                    <a:pt x="56" y="550"/>
                  </a:lnTo>
                  <a:lnTo>
                    <a:pt x="61" y="527"/>
                  </a:lnTo>
                  <a:lnTo>
                    <a:pt x="59" y="524"/>
                  </a:lnTo>
                  <a:lnTo>
                    <a:pt x="60" y="527"/>
                  </a:lnTo>
                  <a:lnTo>
                    <a:pt x="69" y="505"/>
                  </a:lnTo>
                  <a:lnTo>
                    <a:pt x="74" y="483"/>
                  </a:lnTo>
                  <a:lnTo>
                    <a:pt x="71" y="481"/>
                  </a:lnTo>
                  <a:lnTo>
                    <a:pt x="74" y="483"/>
                  </a:lnTo>
                  <a:lnTo>
                    <a:pt x="81" y="463"/>
                  </a:lnTo>
                  <a:lnTo>
                    <a:pt x="78" y="462"/>
                  </a:lnTo>
                  <a:lnTo>
                    <a:pt x="81" y="463"/>
                  </a:lnTo>
                  <a:lnTo>
                    <a:pt x="88" y="447"/>
                  </a:lnTo>
                  <a:lnTo>
                    <a:pt x="94" y="430"/>
                  </a:lnTo>
                  <a:lnTo>
                    <a:pt x="90" y="429"/>
                  </a:lnTo>
                  <a:lnTo>
                    <a:pt x="94" y="431"/>
                  </a:lnTo>
                  <a:lnTo>
                    <a:pt x="101" y="417"/>
                  </a:lnTo>
                  <a:lnTo>
                    <a:pt x="106" y="404"/>
                  </a:lnTo>
                  <a:lnTo>
                    <a:pt x="103" y="402"/>
                  </a:lnTo>
                  <a:lnTo>
                    <a:pt x="105" y="404"/>
                  </a:lnTo>
                  <a:lnTo>
                    <a:pt x="113" y="393"/>
                  </a:lnTo>
                  <a:lnTo>
                    <a:pt x="113" y="393"/>
                  </a:lnTo>
                  <a:lnTo>
                    <a:pt x="117" y="380"/>
                  </a:lnTo>
                  <a:lnTo>
                    <a:pt x="116" y="379"/>
                  </a:lnTo>
                  <a:lnTo>
                    <a:pt x="117" y="381"/>
                  </a:lnTo>
                  <a:lnTo>
                    <a:pt x="125" y="372"/>
                  </a:lnTo>
                  <a:lnTo>
                    <a:pt x="133" y="360"/>
                  </a:lnTo>
                  <a:lnTo>
                    <a:pt x="139" y="352"/>
                  </a:lnTo>
                  <a:lnTo>
                    <a:pt x="145" y="342"/>
                  </a:lnTo>
                  <a:lnTo>
                    <a:pt x="146" y="341"/>
                  </a:lnTo>
                  <a:lnTo>
                    <a:pt x="151" y="331"/>
                  </a:lnTo>
                  <a:lnTo>
                    <a:pt x="148" y="329"/>
                  </a:lnTo>
                  <a:lnTo>
                    <a:pt x="150" y="332"/>
                  </a:lnTo>
                  <a:lnTo>
                    <a:pt x="158" y="321"/>
                  </a:lnTo>
                  <a:lnTo>
                    <a:pt x="155" y="319"/>
                  </a:lnTo>
                  <a:lnTo>
                    <a:pt x="158" y="321"/>
                  </a:lnTo>
                  <a:lnTo>
                    <a:pt x="165" y="314"/>
                  </a:lnTo>
                  <a:lnTo>
                    <a:pt x="165" y="313"/>
                  </a:lnTo>
                  <a:lnTo>
                    <a:pt x="171" y="302"/>
                  </a:lnTo>
                  <a:lnTo>
                    <a:pt x="168" y="301"/>
                  </a:lnTo>
                  <a:lnTo>
                    <a:pt x="170" y="303"/>
                  </a:lnTo>
                  <a:lnTo>
                    <a:pt x="177" y="293"/>
                  </a:lnTo>
                  <a:lnTo>
                    <a:pt x="177" y="293"/>
                  </a:lnTo>
                  <a:lnTo>
                    <a:pt x="183" y="282"/>
                  </a:lnTo>
                  <a:lnTo>
                    <a:pt x="181" y="279"/>
                  </a:lnTo>
                  <a:lnTo>
                    <a:pt x="183" y="282"/>
                  </a:lnTo>
                  <a:lnTo>
                    <a:pt x="190" y="272"/>
                  </a:lnTo>
                  <a:lnTo>
                    <a:pt x="198" y="259"/>
                  </a:lnTo>
                  <a:lnTo>
                    <a:pt x="198" y="258"/>
                  </a:lnTo>
                  <a:lnTo>
                    <a:pt x="203" y="245"/>
                  </a:lnTo>
                  <a:lnTo>
                    <a:pt x="201" y="244"/>
                  </a:lnTo>
                  <a:lnTo>
                    <a:pt x="203" y="246"/>
                  </a:lnTo>
                  <a:lnTo>
                    <a:pt x="210" y="232"/>
                  </a:lnTo>
                  <a:lnTo>
                    <a:pt x="210" y="231"/>
                  </a:lnTo>
                  <a:lnTo>
                    <a:pt x="216" y="213"/>
                  </a:lnTo>
                  <a:lnTo>
                    <a:pt x="213" y="213"/>
                  </a:lnTo>
                  <a:lnTo>
                    <a:pt x="216" y="214"/>
                  </a:lnTo>
                  <a:lnTo>
                    <a:pt x="223" y="197"/>
                  </a:lnTo>
                  <a:lnTo>
                    <a:pt x="223" y="197"/>
                  </a:lnTo>
                  <a:lnTo>
                    <a:pt x="229" y="176"/>
                  </a:lnTo>
                  <a:lnTo>
                    <a:pt x="225" y="175"/>
                  </a:lnTo>
                  <a:lnTo>
                    <a:pt x="229" y="176"/>
                  </a:lnTo>
                  <a:lnTo>
                    <a:pt x="236" y="156"/>
                  </a:lnTo>
                  <a:lnTo>
                    <a:pt x="243" y="134"/>
                  </a:lnTo>
                  <a:lnTo>
                    <a:pt x="248" y="112"/>
                  </a:lnTo>
                  <a:lnTo>
                    <a:pt x="246" y="111"/>
                  </a:lnTo>
                  <a:lnTo>
                    <a:pt x="248" y="113"/>
                  </a:lnTo>
                  <a:lnTo>
                    <a:pt x="254" y="96"/>
                  </a:lnTo>
                  <a:lnTo>
                    <a:pt x="253" y="95"/>
                  </a:lnTo>
                  <a:lnTo>
                    <a:pt x="253" y="98"/>
                  </a:lnTo>
                  <a:lnTo>
                    <a:pt x="253" y="98"/>
                  </a:lnTo>
                  <a:lnTo>
                    <a:pt x="254" y="97"/>
                  </a:lnTo>
                  <a:lnTo>
                    <a:pt x="253" y="98"/>
                  </a:lnTo>
                  <a:lnTo>
                    <a:pt x="258" y="98"/>
                  </a:lnTo>
                  <a:lnTo>
                    <a:pt x="258" y="95"/>
                  </a:lnTo>
                  <a:lnTo>
                    <a:pt x="255" y="97"/>
                  </a:lnTo>
                  <a:lnTo>
                    <a:pt x="256" y="98"/>
                  </a:lnTo>
                  <a:lnTo>
                    <a:pt x="255" y="95"/>
                  </a:lnTo>
                  <a:lnTo>
                    <a:pt x="263" y="132"/>
                  </a:lnTo>
                  <a:lnTo>
                    <a:pt x="265" y="131"/>
                  </a:lnTo>
                  <a:lnTo>
                    <a:pt x="262" y="132"/>
                  </a:lnTo>
                  <a:lnTo>
                    <a:pt x="269" y="230"/>
                  </a:lnTo>
                  <a:lnTo>
                    <a:pt x="273" y="230"/>
                  </a:lnTo>
                  <a:lnTo>
                    <a:pt x="269" y="230"/>
                  </a:lnTo>
                  <a:lnTo>
                    <a:pt x="275" y="380"/>
                  </a:lnTo>
                  <a:lnTo>
                    <a:pt x="282" y="532"/>
                  </a:lnTo>
                  <a:lnTo>
                    <a:pt x="288" y="631"/>
                  </a:lnTo>
                  <a:lnTo>
                    <a:pt x="295" y="667"/>
                  </a:lnTo>
                  <a:lnTo>
                    <a:pt x="296" y="668"/>
                  </a:lnTo>
                  <a:lnTo>
                    <a:pt x="296" y="668"/>
                  </a:lnTo>
                  <a:lnTo>
                    <a:pt x="296" y="670"/>
                  </a:lnTo>
                  <a:lnTo>
                    <a:pt x="305" y="672"/>
                  </a:lnTo>
                  <a:lnTo>
                    <a:pt x="305" y="672"/>
                  </a:lnTo>
                  <a:lnTo>
                    <a:pt x="306" y="671"/>
                  </a:lnTo>
                  <a:lnTo>
                    <a:pt x="307" y="671"/>
                  </a:lnTo>
                  <a:lnTo>
                    <a:pt x="307" y="670"/>
                  </a:lnTo>
                  <a:lnTo>
                    <a:pt x="312" y="652"/>
                  </a:lnTo>
                  <a:lnTo>
                    <a:pt x="320" y="631"/>
                  </a:lnTo>
                  <a:lnTo>
                    <a:pt x="326" y="609"/>
                  </a:lnTo>
                  <a:lnTo>
                    <a:pt x="323" y="608"/>
                  </a:lnTo>
                  <a:lnTo>
                    <a:pt x="326" y="609"/>
                  </a:lnTo>
                  <a:lnTo>
                    <a:pt x="331" y="590"/>
                  </a:lnTo>
                  <a:lnTo>
                    <a:pt x="334" y="590"/>
                  </a:lnTo>
                  <a:lnTo>
                    <a:pt x="338" y="572"/>
                  </a:lnTo>
                  <a:lnTo>
                    <a:pt x="335" y="571"/>
                  </a:lnTo>
                  <a:lnTo>
                    <a:pt x="338" y="572"/>
                  </a:lnTo>
                  <a:lnTo>
                    <a:pt x="345" y="556"/>
                  </a:lnTo>
                  <a:lnTo>
                    <a:pt x="342" y="555"/>
                  </a:lnTo>
                  <a:lnTo>
                    <a:pt x="345" y="557"/>
                  </a:lnTo>
                  <a:lnTo>
                    <a:pt x="352" y="543"/>
                  </a:lnTo>
                  <a:lnTo>
                    <a:pt x="352" y="542"/>
                  </a:lnTo>
                  <a:lnTo>
                    <a:pt x="357" y="529"/>
                  </a:lnTo>
                  <a:lnTo>
                    <a:pt x="355" y="527"/>
                  </a:lnTo>
                  <a:lnTo>
                    <a:pt x="357" y="530"/>
                  </a:lnTo>
                  <a:lnTo>
                    <a:pt x="364" y="518"/>
                  </a:lnTo>
                  <a:lnTo>
                    <a:pt x="365" y="517"/>
                  </a:lnTo>
                  <a:lnTo>
                    <a:pt x="370" y="507"/>
                  </a:lnTo>
                  <a:lnTo>
                    <a:pt x="368" y="506"/>
                  </a:lnTo>
                  <a:lnTo>
                    <a:pt x="369" y="508"/>
                  </a:lnTo>
                  <a:lnTo>
                    <a:pt x="376" y="500"/>
                  </a:lnTo>
                  <a:lnTo>
                    <a:pt x="383" y="492"/>
                  </a:lnTo>
                  <a:lnTo>
                    <a:pt x="389" y="485"/>
                  </a:lnTo>
                  <a:lnTo>
                    <a:pt x="387" y="481"/>
                  </a:lnTo>
                  <a:lnTo>
                    <a:pt x="389" y="485"/>
                  </a:lnTo>
                  <a:lnTo>
                    <a:pt x="396" y="478"/>
                  </a:lnTo>
                  <a:lnTo>
                    <a:pt x="402" y="472"/>
                  </a:lnTo>
                  <a:lnTo>
                    <a:pt x="400" y="469"/>
                  </a:lnTo>
                  <a:lnTo>
                    <a:pt x="401" y="472"/>
                  </a:lnTo>
                  <a:lnTo>
                    <a:pt x="409" y="466"/>
                  </a:lnTo>
                  <a:lnTo>
                    <a:pt x="415" y="461"/>
                  </a:lnTo>
                  <a:lnTo>
                    <a:pt x="416" y="461"/>
                  </a:lnTo>
                  <a:lnTo>
                    <a:pt x="421" y="457"/>
                  </a:lnTo>
                  <a:lnTo>
                    <a:pt x="419" y="453"/>
                  </a:lnTo>
                  <a:lnTo>
                    <a:pt x="420" y="457"/>
                  </a:lnTo>
                  <a:lnTo>
                    <a:pt x="428" y="452"/>
                  </a:lnTo>
                  <a:lnTo>
                    <a:pt x="433" y="448"/>
                  </a:lnTo>
                  <a:lnTo>
                    <a:pt x="432" y="445"/>
                  </a:lnTo>
                  <a:lnTo>
                    <a:pt x="433" y="448"/>
                  </a:lnTo>
                  <a:lnTo>
                    <a:pt x="441" y="445"/>
                  </a:lnTo>
                  <a:lnTo>
                    <a:pt x="446" y="442"/>
                  </a:lnTo>
                  <a:lnTo>
                    <a:pt x="445" y="438"/>
                  </a:lnTo>
                  <a:lnTo>
                    <a:pt x="446" y="442"/>
                  </a:lnTo>
                  <a:lnTo>
                    <a:pt x="454" y="438"/>
                  </a:lnTo>
                  <a:lnTo>
                    <a:pt x="460" y="435"/>
                  </a:lnTo>
                  <a:lnTo>
                    <a:pt x="465" y="432"/>
                  </a:lnTo>
                  <a:lnTo>
                    <a:pt x="464" y="429"/>
                  </a:lnTo>
                  <a:lnTo>
                    <a:pt x="465" y="432"/>
                  </a:lnTo>
                  <a:lnTo>
                    <a:pt x="473" y="429"/>
                  </a:lnTo>
                  <a:lnTo>
                    <a:pt x="472" y="427"/>
                  </a:lnTo>
                  <a:lnTo>
                    <a:pt x="473" y="429"/>
                  </a:lnTo>
                  <a:lnTo>
                    <a:pt x="478" y="427"/>
                  </a:lnTo>
                  <a:lnTo>
                    <a:pt x="486" y="423"/>
                  </a:lnTo>
                  <a:lnTo>
                    <a:pt x="485" y="420"/>
                  </a:lnTo>
                  <a:lnTo>
                    <a:pt x="486" y="423"/>
                  </a:lnTo>
                  <a:lnTo>
                    <a:pt x="492" y="422"/>
                  </a:lnTo>
                  <a:lnTo>
                    <a:pt x="498" y="420"/>
                  </a:lnTo>
                  <a:lnTo>
                    <a:pt x="496" y="417"/>
                  </a:lnTo>
                  <a:lnTo>
                    <a:pt x="498" y="420"/>
                  </a:lnTo>
                  <a:lnTo>
                    <a:pt x="505" y="419"/>
                  </a:lnTo>
                  <a:lnTo>
                    <a:pt x="505" y="418"/>
                  </a:lnTo>
                  <a:lnTo>
                    <a:pt x="510" y="415"/>
                  </a:lnTo>
                  <a:lnTo>
                    <a:pt x="509" y="413"/>
                  </a:lnTo>
                  <a:lnTo>
                    <a:pt x="510" y="415"/>
                  </a:lnTo>
                  <a:lnTo>
                    <a:pt x="518" y="415"/>
                  </a:lnTo>
                  <a:lnTo>
                    <a:pt x="524" y="413"/>
                  </a:lnTo>
                  <a:lnTo>
                    <a:pt x="525" y="413"/>
                  </a:lnTo>
                  <a:lnTo>
                    <a:pt x="531" y="411"/>
                  </a:lnTo>
                  <a:lnTo>
                    <a:pt x="530" y="407"/>
                  </a:lnTo>
                  <a:lnTo>
                    <a:pt x="530" y="411"/>
                  </a:lnTo>
                  <a:lnTo>
                    <a:pt x="536" y="409"/>
                  </a:lnTo>
                  <a:lnTo>
                    <a:pt x="537" y="409"/>
                  </a:lnTo>
                  <a:lnTo>
                    <a:pt x="543" y="408"/>
                  </a:lnTo>
                  <a:lnTo>
                    <a:pt x="550" y="405"/>
                  </a:lnTo>
                  <a:lnTo>
                    <a:pt x="549" y="402"/>
                  </a:lnTo>
                  <a:lnTo>
                    <a:pt x="549" y="405"/>
                  </a:lnTo>
                  <a:lnTo>
                    <a:pt x="554" y="405"/>
                  </a:lnTo>
                  <a:lnTo>
                    <a:pt x="562" y="404"/>
                  </a:lnTo>
                  <a:lnTo>
                    <a:pt x="569" y="402"/>
                  </a:lnTo>
                  <a:lnTo>
                    <a:pt x="575" y="401"/>
                  </a:lnTo>
                  <a:lnTo>
                    <a:pt x="575" y="398"/>
                  </a:lnTo>
                  <a:lnTo>
                    <a:pt x="575" y="401"/>
                  </a:lnTo>
                  <a:lnTo>
                    <a:pt x="582" y="399"/>
                  </a:lnTo>
                  <a:lnTo>
                    <a:pt x="581" y="395"/>
                  </a:lnTo>
                  <a:lnTo>
                    <a:pt x="581" y="399"/>
                  </a:lnTo>
                  <a:lnTo>
                    <a:pt x="586" y="399"/>
                  </a:lnTo>
                  <a:lnTo>
                    <a:pt x="588" y="399"/>
                  </a:lnTo>
                  <a:lnTo>
                    <a:pt x="594" y="398"/>
                  </a:lnTo>
                  <a:lnTo>
                    <a:pt x="595" y="398"/>
                  </a:lnTo>
                  <a:lnTo>
                    <a:pt x="603" y="395"/>
                  </a:lnTo>
                  <a:lnTo>
                    <a:pt x="601" y="392"/>
                  </a:lnTo>
                  <a:lnTo>
                    <a:pt x="601" y="395"/>
                  </a:lnTo>
                  <a:lnTo>
                    <a:pt x="607" y="395"/>
                  </a:lnTo>
                  <a:lnTo>
                    <a:pt x="614" y="394"/>
                  </a:lnTo>
                  <a:lnTo>
                    <a:pt x="614" y="391"/>
                  </a:lnTo>
                  <a:lnTo>
                    <a:pt x="614" y="394"/>
                  </a:lnTo>
                  <a:lnTo>
                    <a:pt x="615" y="394"/>
                  </a:lnTo>
                  <a:lnTo>
                    <a:pt x="615" y="388"/>
                  </a:lnTo>
                  <a:lnTo>
                    <a:pt x="614" y="388"/>
                  </a:lnTo>
                  <a:lnTo>
                    <a:pt x="607" y="389"/>
                  </a:lnTo>
                  <a:lnTo>
                    <a:pt x="607" y="392"/>
                  </a:lnTo>
                  <a:lnTo>
                    <a:pt x="607" y="389"/>
                  </a:lnTo>
                  <a:lnTo>
                    <a:pt x="601" y="389"/>
                  </a:lnTo>
                  <a:lnTo>
                    <a:pt x="600" y="390"/>
                  </a:lnTo>
                  <a:lnTo>
                    <a:pt x="593" y="391"/>
                  </a:lnTo>
                  <a:lnTo>
                    <a:pt x="594" y="394"/>
                  </a:lnTo>
                  <a:lnTo>
                    <a:pt x="593" y="391"/>
                  </a:lnTo>
                  <a:lnTo>
                    <a:pt x="586" y="393"/>
                  </a:lnTo>
                  <a:lnTo>
                    <a:pt x="586" y="395"/>
                  </a:lnTo>
                  <a:lnTo>
                    <a:pt x="586" y="393"/>
                  </a:lnTo>
                  <a:lnTo>
                    <a:pt x="581" y="393"/>
                  </a:lnTo>
                  <a:lnTo>
                    <a:pt x="574" y="394"/>
                  </a:lnTo>
                  <a:lnTo>
                    <a:pt x="569" y="395"/>
                  </a:lnTo>
                  <a:lnTo>
                    <a:pt x="569" y="399"/>
                  </a:lnTo>
                  <a:lnTo>
                    <a:pt x="569" y="395"/>
                  </a:lnTo>
                  <a:lnTo>
                    <a:pt x="562" y="398"/>
                  </a:lnTo>
                  <a:lnTo>
                    <a:pt x="553" y="399"/>
                  </a:lnTo>
                  <a:lnTo>
                    <a:pt x="554" y="402"/>
                  </a:lnTo>
                  <a:lnTo>
                    <a:pt x="554" y="399"/>
                  </a:lnTo>
                  <a:lnTo>
                    <a:pt x="549" y="399"/>
                  </a:lnTo>
                  <a:lnTo>
                    <a:pt x="548" y="400"/>
                  </a:lnTo>
                  <a:lnTo>
                    <a:pt x="540" y="401"/>
                  </a:lnTo>
                  <a:lnTo>
                    <a:pt x="536" y="403"/>
                  </a:lnTo>
                  <a:lnTo>
                    <a:pt x="536" y="406"/>
                  </a:lnTo>
                  <a:lnTo>
                    <a:pt x="536" y="403"/>
                  </a:lnTo>
                  <a:lnTo>
                    <a:pt x="529" y="404"/>
                  </a:lnTo>
                  <a:lnTo>
                    <a:pt x="523" y="406"/>
                  </a:lnTo>
                  <a:lnTo>
                    <a:pt x="524" y="409"/>
                  </a:lnTo>
                  <a:lnTo>
                    <a:pt x="523" y="406"/>
                  </a:lnTo>
                  <a:lnTo>
                    <a:pt x="517" y="408"/>
                  </a:lnTo>
                  <a:lnTo>
                    <a:pt x="509" y="409"/>
                  </a:lnTo>
                  <a:lnTo>
                    <a:pt x="508" y="409"/>
                  </a:lnTo>
                  <a:lnTo>
                    <a:pt x="503" y="413"/>
                  </a:lnTo>
                  <a:lnTo>
                    <a:pt x="503" y="415"/>
                  </a:lnTo>
                  <a:lnTo>
                    <a:pt x="503" y="413"/>
                  </a:lnTo>
                  <a:lnTo>
                    <a:pt x="496" y="415"/>
                  </a:lnTo>
                  <a:lnTo>
                    <a:pt x="491" y="416"/>
                  </a:lnTo>
                  <a:lnTo>
                    <a:pt x="484" y="418"/>
                  </a:lnTo>
                  <a:lnTo>
                    <a:pt x="476" y="420"/>
                  </a:lnTo>
                  <a:lnTo>
                    <a:pt x="471" y="422"/>
                  </a:lnTo>
                  <a:lnTo>
                    <a:pt x="463" y="427"/>
                  </a:lnTo>
                  <a:lnTo>
                    <a:pt x="462" y="427"/>
                  </a:lnTo>
                  <a:lnTo>
                    <a:pt x="458" y="430"/>
                  </a:lnTo>
                  <a:lnTo>
                    <a:pt x="459" y="432"/>
                  </a:lnTo>
                  <a:lnTo>
                    <a:pt x="458" y="430"/>
                  </a:lnTo>
                  <a:lnTo>
                    <a:pt x="451" y="433"/>
                  </a:lnTo>
                  <a:lnTo>
                    <a:pt x="453" y="436"/>
                  </a:lnTo>
                  <a:lnTo>
                    <a:pt x="451" y="433"/>
                  </a:lnTo>
                  <a:lnTo>
                    <a:pt x="444" y="436"/>
                  </a:lnTo>
                  <a:lnTo>
                    <a:pt x="439" y="440"/>
                  </a:lnTo>
                  <a:lnTo>
                    <a:pt x="439" y="442"/>
                  </a:lnTo>
                  <a:lnTo>
                    <a:pt x="439" y="440"/>
                  </a:lnTo>
                  <a:lnTo>
                    <a:pt x="431" y="443"/>
                  </a:lnTo>
                  <a:lnTo>
                    <a:pt x="425" y="446"/>
                  </a:lnTo>
                  <a:lnTo>
                    <a:pt x="417" y="451"/>
                  </a:lnTo>
                  <a:lnTo>
                    <a:pt x="417" y="452"/>
                  </a:lnTo>
                  <a:lnTo>
                    <a:pt x="412" y="457"/>
                  </a:lnTo>
                  <a:lnTo>
                    <a:pt x="414" y="459"/>
                  </a:lnTo>
                  <a:lnTo>
                    <a:pt x="412" y="457"/>
                  </a:lnTo>
                  <a:lnTo>
                    <a:pt x="405" y="461"/>
                  </a:lnTo>
                  <a:lnTo>
                    <a:pt x="398" y="466"/>
                  </a:lnTo>
                  <a:lnTo>
                    <a:pt x="398" y="466"/>
                  </a:lnTo>
                  <a:lnTo>
                    <a:pt x="393" y="474"/>
                  </a:lnTo>
                  <a:lnTo>
                    <a:pt x="395" y="476"/>
                  </a:lnTo>
                  <a:lnTo>
                    <a:pt x="393" y="473"/>
                  </a:lnTo>
                  <a:lnTo>
                    <a:pt x="385" y="479"/>
                  </a:lnTo>
                  <a:lnTo>
                    <a:pt x="380" y="487"/>
                  </a:lnTo>
                  <a:lnTo>
                    <a:pt x="382" y="489"/>
                  </a:lnTo>
                  <a:lnTo>
                    <a:pt x="381" y="487"/>
                  </a:lnTo>
                  <a:lnTo>
                    <a:pt x="373" y="495"/>
                  </a:lnTo>
                  <a:lnTo>
                    <a:pt x="366" y="503"/>
                  </a:lnTo>
                  <a:lnTo>
                    <a:pt x="366" y="504"/>
                  </a:lnTo>
                  <a:lnTo>
                    <a:pt x="360" y="514"/>
                  </a:lnTo>
                  <a:lnTo>
                    <a:pt x="361" y="516"/>
                  </a:lnTo>
                  <a:lnTo>
                    <a:pt x="360" y="514"/>
                  </a:lnTo>
                  <a:lnTo>
                    <a:pt x="353" y="524"/>
                  </a:lnTo>
                  <a:lnTo>
                    <a:pt x="353" y="526"/>
                  </a:lnTo>
                  <a:lnTo>
                    <a:pt x="348" y="539"/>
                  </a:lnTo>
                  <a:lnTo>
                    <a:pt x="350" y="541"/>
                  </a:lnTo>
                  <a:lnTo>
                    <a:pt x="348" y="538"/>
                  </a:lnTo>
                  <a:lnTo>
                    <a:pt x="340" y="552"/>
                  </a:lnTo>
                  <a:lnTo>
                    <a:pt x="334" y="569"/>
                  </a:lnTo>
                  <a:lnTo>
                    <a:pt x="331" y="571"/>
                  </a:lnTo>
                  <a:lnTo>
                    <a:pt x="334" y="570"/>
                  </a:lnTo>
                  <a:lnTo>
                    <a:pt x="327" y="588"/>
                  </a:lnTo>
                  <a:lnTo>
                    <a:pt x="330" y="589"/>
                  </a:lnTo>
                  <a:lnTo>
                    <a:pt x="327" y="587"/>
                  </a:lnTo>
                  <a:lnTo>
                    <a:pt x="320" y="607"/>
                  </a:lnTo>
                  <a:lnTo>
                    <a:pt x="320" y="608"/>
                  </a:lnTo>
                  <a:lnTo>
                    <a:pt x="314" y="631"/>
                  </a:lnTo>
                  <a:lnTo>
                    <a:pt x="318" y="631"/>
                  </a:lnTo>
                  <a:lnTo>
                    <a:pt x="314" y="630"/>
                  </a:lnTo>
                  <a:lnTo>
                    <a:pt x="308" y="651"/>
                  </a:lnTo>
                  <a:lnTo>
                    <a:pt x="303" y="667"/>
                  </a:lnTo>
                  <a:lnTo>
                    <a:pt x="305" y="665"/>
                  </a:lnTo>
                  <a:lnTo>
                    <a:pt x="305" y="665"/>
                  </a:lnTo>
                  <a:lnTo>
                    <a:pt x="304" y="666"/>
                  </a:lnTo>
                  <a:lnTo>
                    <a:pt x="303" y="668"/>
                  </a:lnTo>
                  <a:lnTo>
                    <a:pt x="305" y="668"/>
                  </a:lnTo>
                  <a:lnTo>
                    <a:pt x="306" y="665"/>
                  </a:lnTo>
                  <a:lnTo>
                    <a:pt x="298" y="664"/>
                  </a:lnTo>
                  <a:lnTo>
                    <a:pt x="299" y="664"/>
                  </a:lnTo>
                  <a:lnTo>
                    <a:pt x="298" y="664"/>
                  </a:lnTo>
                  <a:lnTo>
                    <a:pt x="297" y="666"/>
                  </a:lnTo>
                  <a:lnTo>
                    <a:pt x="300" y="665"/>
                  </a:lnTo>
                  <a:lnTo>
                    <a:pt x="293" y="631"/>
                  </a:lnTo>
                  <a:lnTo>
                    <a:pt x="290" y="631"/>
                  </a:lnTo>
                  <a:lnTo>
                    <a:pt x="293" y="631"/>
                  </a:lnTo>
                  <a:lnTo>
                    <a:pt x="288" y="532"/>
                  </a:lnTo>
                  <a:lnTo>
                    <a:pt x="281" y="380"/>
                  </a:lnTo>
                  <a:lnTo>
                    <a:pt x="278" y="380"/>
                  </a:lnTo>
                  <a:lnTo>
                    <a:pt x="281" y="380"/>
                  </a:lnTo>
                  <a:lnTo>
                    <a:pt x="276" y="230"/>
                  </a:lnTo>
                  <a:lnTo>
                    <a:pt x="268" y="131"/>
                  </a:lnTo>
                  <a:lnTo>
                    <a:pt x="262" y="93"/>
                  </a:lnTo>
                  <a:lnTo>
                    <a:pt x="260" y="92"/>
                  </a:lnTo>
                  <a:lnTo>
                    <a:pt x="258" y="91"/>
                  </a:lnTo>
                  <a:lnTo>
                    <a:pt x="253" y="91"/>
                  </a:lnTo>
                  <a:lnTo>
                    <a:pt x="252" y="92"/>
                  </a:lnTo>
                  <a:lnTo>
                    <a:pt x="250" y="92"/>
                  </a:lnTo>
                  <a:lnTo>
                    <a:pt x="250" y="93"/>
                  </a:lnTo>
                  <a:lnTo>
                    <a:pt x="243" y="111"/>
                  </a:lnTo>
                  <a:lnTo>
                    <a:pt x="243" y="111"/>
                  </a:lnTo>
                  <a:lnTo>
                    <a:pt x="243" y="111"/>
                  </a:lnTo>
                  <a:lnTo>
                    <a:pt x="238" y="132"/>
                  </a:lnTo>
                  <a:lnTo>
                    <a:pt x="240" y="132"/>
                  </a:lnTo>
                  <a:lnTo>
                    <a:pt x="238" y="132"/>
                  </a:lnTo>
                  <a:lnTo>
                    <a:pt x="231" y="154"/>
                  </a:lnTo>
                  <a:lnTo>
                    <a:pt x="223" y="175"/>
                  </a:lnTo>
                  <a:lnTo>
                    <a:pt x="223" y="175"/>
                  </a:lnTo>
                  <a:lnTo>
                    <a:pt x="218" y="196"/>
                  </a:lnTo>
                  <a:lnTo>
                    <a:pt x="220" y="196"/>
                  </a:lnTo>
                  <a:lnTo>
                    <a:pt x="218" y="194"/>
                  </a:lnTo>
                  <a:lnTo>
                    <a:pt x="210" y="211"/>
                  </a:lnTo>
                  <a:lnTo>
                    <a:pt x="210" y="213"/>
                  </a:lnTo>
                  <a:lnTo>
                    <a:pt x="210" y="211"/>
                  </a:lnTo>
                  <a:lnTo>
                    <a:pt x="205" y="229"/>
                  </a:lnTo>
                  <a:lnTo>
                    <a:pt x="207" y="230"/>
                  </a:lnTo>
                  <a:lnTo>
                    <a:pt x="205" y="228"/>
                  </a:lnTo>
                  <a:lnTo>
                    <a:pt x="199" y="243"/>
                  </a:lnTo>
                  <a:lnTo>
                    <a:pt x="198" y="243"/>
                  </a:lnTo>
                  <a:lnTo>
                    <a:pt x="192" y="255"/>
                  </a:lnTo>
                  <a:lnTo>
                    <a:pt x="195" y="256"/>
                  </a:lnTo>
                  <a:lnTo>
                    <a:pt x="193" y="254"/>
                  </a:lnTo>
                  <a:lnTo>
                    <a:pt x="186" y="268"/>
                  </a:lnTo>
                  <a:lnTo>
                    <a:pt x="189" y="270"/>
                  </a:lnTo>
                  <a:lnTo>
                    <a:pt x="186" y="268"/>
                  </a:lnTo>
                  <a:lnTo>
                    <a:pt x="178" y="277"/>
                  </a:lnTo>
                  <a:lnTo>
                    <a:pt x="178" y="277"/>
                  </a:lnTo>
                  <a:lnTo>
                    <a:pt x="173" y="289"/>
                  </a:lnTo>
                  <a:lnTo>
                    <a:pt x="176" y="291"/>
                  </a:lnTo>
                  <a:lnTo>
                    <a:pt x="173" y="288"/>
                  </a:lnTo>
                  <a:lnTo>
                    <a:pt x="166" y="299"/>
                  </a:lnTo>
                  <a:lnTo>
                    <a:pt x="160" y="309"/>
                  </a:lnTo>
                  <a:lnTo>
                    <a:pt x="162" y="312"/>
                  </a:lnTo>
                  <a:lnTo>
                    <a:pt x="161" y="309"/>
                  </a:lnTo>
                  <a:lnTo>
                    <a:pt x="155" y="317"/>
                  </a:lnTo>
                  <a:lnTo>
                    <a:pt x="154" y="317"/>
                  </a:lnTo>
                  <a:lnTo>
                    <a:pt x="146" y="328"/>
                  </a:lnTo>
                  <a:lnTo>
                    <a:pt x="141" y="336"/>
                  </a:lnTo>
                  <a:lnTo>
                    <a:pt x="143" y="340"/>
                  </a:lnTo>
                  <a:lnTo>
                    <a:pt x="141" y="336"/>
                  </a:lnTo>
                  <a:lnTo>
                    <a:pt x="134" y="347"/>
                  </a:lnTo>
                  <a:lnTo>
                    <a:pt x="129" y="356"/>
                  </a:lnTo>
                  <a:lnTo>
                    <a:pt x="121" y="366"/>
                  </a:lnTo>
                  <a:lnTo>
                    <a:pt x="114" y="377"/>
                  </a:lnTo>
                  <a:lnTo>
                    <a:pt x="113" y="377"/>
                  </a:lnTo>
                  <a:lnTo>
                    <a:pt x="109" y="390"/>
                  </a:lnTo>
                  <a:lnTo>
                    <a:pt x="112" y="391"/>
                  </a:lnTo>
                  <a:lnTo>
                    <a:pt x="109" y="389"/>
                  </a:lnTo>
                  <a:lnTo>
                    <a:pt x="102" y="400"/>
                  </a:lnTo>
                  <a:lnTo>
                    <a:pt x="101" y="401"/>
                  </a:lnTo>
                  <a:lnTo>
                    <a:pt x="96" y="415"/>
                  </a:lnTo>
                  <a:lnTo>
                    <a:pt x="98" y="415"/>
                  </a:lnTo>
                  <a:lnTo>
                    <a:pt x="96" y="414"/>
                  </a:lnTo>
                  <a:lnTo>
                    <a:pt x="89" y="427"/>
                  </a:lnTo>
                  <a:lnTo>
                    <a:pt x="88" y="429"/>
                  </a:lnTo>
                  <a:lnTo>
                    <a:pt x="89" y="428"/>
                  </a:lnTo>
                  <a:lnTo>
                    <a:pt x="83" y="444"/>
                  </a:lnTo>
                  <a:lnTo>
                    <a:pt x="85" y="445"/>
                  </a:lnTo>
                  <a:lnTo>
                    <a:pt x="83" y="444"/>
                  </a:lnTo>
                  <a:lnTo>
                    <a:pt x="75" y="460"/>
                  </a:lnTo>
                  <a:lnTo>
                    <a:pt x="74" y="462"/>
                  </a:lnTo>
                  <a:lnTo>
                    <a:pt x="75" y="461"/>
                  </a:lnTo>
                  <a:lnTo>
                    <a:pt x="69" y="481"/>
                  </a:lnTo>
                  <a:lnTo>
                    <a:pt x="64" y="503"/>
                  </a:lnTo>
                  <a:lnTo>
                    <a:pt x="66" y="504"/>
                  </a:lnTo>
                  <a:lnTo>
                    <a:pt x="64" y="503"/>
                  </a:lnTo>
                  <a:lnTo>
                    <a:pt x="56" y="524"/>
                  </a:lnTo>
                  <a:lnTo>
                    <a:pt x="56" y="524"/>
                  </a:lnTo>
                  <a:lnTo>
                    <a:pt x="51" y="547"/>
                  </a:lnTo>
                  <a:lnTo>
                    <a:pt x="53" y="548"/>
                  </a:lnTo>
                  <a:lnTo>
                    <a:pt x="51" y="546"/>
                  </a:lnTo>
                  <a:lnTo>
                    <a:pt x="43" y="563"/>
                  </a:lnTo>
                  <a:lnTo>
                    <a:pt x="46" y="562"/>
                  </a:lnTo>
                  <a:lnTo>
                    <a:pt x="45" y="562"/>
                  </a:lnTo>
                  <a:lnTo>
                    <a:pt x="44" y="562"/>
                  </a:lnTo>
                  <a:lnTo>
                    <a:pt x="46" y="565"/>
                  </a:lnTo>
                  <a:lnTo>
                    <a:pt x="46" y="562"/>
                  </a:lnTo>
                  <a:lnTo>
                    <a:pt x="39" y="562"/>
                  </a:lnTo>
                  <a:lnTo>
                    <a:pt x="41" y="562"/>
                  </a:lnTo>
                  <a:lnTo>
                    <a:pt x="40" y="562"/>
                  </a:lnTo>
                  <a:lnTo>
                    <a:pt x="39" y="565"/>
                  </a:lnTo>
                  <a:lnTo>
                    <a:pt x="42" y="564"/>
                  </a:lnTo>
                  <a:lnTo>
                    <a:pt x="37" y="527"/>
                  </a:lnTo>
                  <a:lnTo>
                    <a:pt x="34" y="527"/>
                  </a:lnTo>
                  <a:lnTo>
                    <a:pt x="37" y="527"/>
                  </a:lnTo>
                  <a:lnTo>
                    <a:pt x="29" y="430"/>
                  </a:lnTo>
                  <a:lnTo>
                    <a:pt x="26" y="430"/>
                  </a:lnTo>
                  <a:lnTo>
                    <a:pt x="29" y="430"/>
                  </a:lnTo>
                  <a:lnTo>
                    <a:pt x="25" y="277"/>
                  </a:lnTo>
                  <a:lnTo>
                    <a:pt x="16" y="127"/>
                  </a:lnTo>
                  <a:lnTo>
                    <a:pt x="10" y="3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9" name="Rectangle 171"/>
            <p:cNvSpPr>
              <a:spLocks noChangeArrowheads="1"/>
            </p:cNvSpPr>
            <p:nvPr/>
          </p:nvSpPr>
          <p:spPr bwMode="auto">
            <a:xfrm>
              <a:off x="4422" y="1564"/>
              <a:ext cx="353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820" name="Rectangle 172"/>
          <p:cNvSpPr>
            <a:spLocks noChangeArrowheads="1"/>
          </p:cNvSpPr>
          <p:nvPr/>
        </p:nvSpPr>
        <p:spPr bwMode="auto">
          <a:xfrm>
            <a:off x="381000" y="304800"/>
            <a:ext cx="8534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4000">
                <a:solidFill>
                  <a:schemeClr val="tx2"/>
                </a:solidFill>
                <a:ea typeface="新細明體" pitchFamily="18" charset="-120"/>
              </a:rPr>
              <a:t>Basic Principle: Slow Light Engineering</a:t>
            </a:r>
          </a:p>
        </p:txBody>
      </p:sp>
      <p:grpSp>
        <p:nvGrpSpPr>
          <p:cNvPr id="27821" name="Group 173"/>
          <p:cNvGrpSpPr>
            <a:grpSpLocks/>
          </p:cNvGrpSpPr>
          <p:nvPr/>
        </p:nvGrpSpPr>
        <p:grpSpPr bwMode="auto">
          <a:xfrm>
            <a:off x="3505200" y="3352800"/>
            <a:ext cx="1606550" cy="368300"/>
            <a:chOff x="2177" y="1374"/>
            <a:chExt cx="1012" cy="232"/>
          </a:xfrm>
        </p:grpSpPr>
        <p:sp>
          <p:nvSpPr>
            <p:cNvPr id="27822" name="Line 174"/>
            <p:cNvSpPr>
              <a:spLocks noChangeShapeType="1"/>
            </p:cNvSpPr>
            <p:nvPr/>
          </p:nvSpPr>
          <p:spPr bwMode="auto">
            <a:xfrm>
              <a:off x="2194" y="1606"/>
              <a:ext cx="9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 type="triangle" w="lg" len="lg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823" name="Text Box 175"/>
            <p:cNvSpPr txBox="1">
              <a:spLocks noChangeArrowheads="1"/>
            </p:cNvSpPr>
            <p:nvPr/>
          </p:nvSpPr>
          <p:spPr bwMode="auto">
            <a:xfrm>
              <a:off x="2177" y="1374"/>
              <a:ext cx="10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Arial" charset="0"/>
                  <a:ea typeface="新細明體" pitchFamily="18" charset="-120"/>
                </a:rPr>
                <a:t>Kramers-Kronig</a:t>
              </a:r>
            </a:p>
          </p:txBody>
        </p:sp>
      </p:grpSp>
      <p:grpSp>
        <p:nvGrpSpPr>
          <p:cNvPr id="27824" name="Group 176"/>
          <p:cNvGrpSpPr>
            <a:grpSpLocks/>
          </p:cNvGrpSpPr>
          <p:nvPr/>
        </p:nvGrpSpPr>
        <p:grpSpPr bwMode="auto">
          <a:xfrm>
            <a:off x="5432425" y="4257675"/>
            <a:ext cx="2590800" cy="2457450"/>
            <a:chOff x="3378" y="2352"/>
            <a:chExt cx="1632" cy="1548"/>
          </a:xfrm>
        </p:grpSpPr>
        <p:sp>
          <p:nvSpPr>
            <p:cNvPr id="27825" name="Freeform 177"/>
            <p:cNvSpPr>
              <a:spLocks/>
            </p:cNvSpPr>
            <p:nvPr/>
          </p:nvSpPr>
          <p:spPr bwMode="auto">
            <a:xfrm flipV="1">
              <a:off x="3522" y="2880"/>
              <a:ext cx="1488" cy="1020"/>
            </a:xfrm>
            <a:custGeom>
              <a:avLst/>
              <a:gdLst/>
              <a:ahLst/>
              <a:cxnLst>
                <a:cxn ang="0">
                  <a:pos x="39" y="809"/>
                </a:cxn>
                <a:cxn ang="0">
                  <a:pos x="83" y="805"/>
                </a:cxn>
                <a:cxn ang="0">
                  <a:pos x="127" y="800"/>
                </a:cxn>
                <a:cxn ang="0">
                  <a:pos x="172" y="795"/>
                </a:cxn>
                <a:cxn ang="0">
                  <a:pos x="216" y="791"/>
                </a:cxn>
                <a:cxn ang="0">
                  <a:pos x="260" y="786"/>
                </a:cxn>
                <a:cxn ang="0">
                  <a:pos x="304" y="782"/>
                </a:cxn>
                <a:cxn ang="0">
                  <a:pos x="348" y="777"/>
                </a:cxn>
                <a:cxn ang="0">
                  <a:pos x="392" y="768"/>
                </a:cxn>
                <a:cxn ang="0">
                  <a:pos x="437" y="763"/>
                </a:cxn>
                <a:cxn ang="0">
                  <a:pos x="481" y="754"/>
                </a:cxn>
                <a:cxn ang="0">
                  <a:pos x="525" y="745"/>
                </a:cxn>
                <a:cxn ang="0">
                  <a:pos x="569" y="736"/>
                </a:cxn>
                <a:cxn ang="0">
                  <a:pos x="613" y="722"/>
                </a:cxn>
                <a:cxn ang="0">
                  <a:pos x="657" y="708"/>
                </a:cxn>
                <a:cxn ang="0">
                  <a:pos x="701" y="690"/>
                </a:cxn>
                <a:cxn ang="0">
                  <a:pos x="746" y="667"/>
                </a:cxn>
                <a:cxn ang="0">
                  <a:pos x="790" y="639"/>
                </a:cxn>
                <a:cxn ang="0">
                  <a:pos x="834" y="602"/>
                </a:cxn>
                <a:cxn ang="0">
                  <a:pos x="868" y="561"/>
                </a:cxn>
                <a:cxn ang="0">
                  <a:pos x="893" y="519"/>
                </a:cxn>
                <a:cxn ang="0">
                  <a:pos x="917" y="473"/>
                </a:cxn>
                <a:cxn ang="0">
                  <a:pos x="937" y="427"/>
                </a:cxn>
                <a:cxn ang="0">
                  <a:pos x="957" y="368"/>
                </a:cxn>
                <a:cxn ang="0">
                  <a:pos x="971" y="290"/>
                </a:cxn>
                <a:cxn ang="0">
                  <a:pos x="991" y="193"/>
                </a:cxn>
                <a:cxn ang="0">
                  <a:pos x="1011" y="78"/>
                </a:cxn>
                <a:cxn ang="0">
                  <a:pos x="1035" y="4"/>
                </a:cxn>
                <a:cxn ang="0">
                  <a:pos x="1055" y="294"/>
                </a:cxn>
                <a:cxn ang="0">
                  <a:pos x="1069" y="1145"/>
                </a:cxn>
                <a:cxn ang="0">
                  <a:pos x="1089" y="1646"/>
                </a:cxn>
                <a:cxn ang="0">
                  <a:pos x="1109" y="1651"/>
                </a:cxn>
                <a:cxn ang="0">
                  <a:pos x="1128" y="1541"/>
                </a:cxn>
                <a:cxn ang="0">
                  <a:pos x="1148" y="1435"/>
                </a:cxn>
                <a:cxn ang="0">
                  <a:pos x="1168" y="1347"/>
                </a:cxn>
                <a:cxn ang="0">
                  <a:pos x="1187" y="1278"/>
                </a:cxn>
                <a:cxn ang="0">
                  <a:pos x="1207" y="1228"/>
                </a:cxn>
                <a:cxn ang="0">
                  <a:pos x="1226" y="1186"/>
                </a:cxn>
                <a:cxn ang="0">
                  <a:pos x="1246" y="1145"/>
                </a:cxn>
                <a:cxn ang="0">
                  <a:pos x="1275" y="1104"/>
                </a:cxn>
                <a:cxn ang="0">
                  <a:pos x="1320" y="1062"/>
                </a:cxn>
                <a:cxn ang="0">
                  <a:pos x="1364" y="1030"/>
                </a:cxn>
                <a:cxn ang="0">
                  <a:pos x="1408" y="1002"/>
                </a:cxn>
                <a:cxn ang="0">
                  <a:pos x="1452" y="984"/>
                </a:cxn>
                <a:cxn ang="0">
                  <a:pos x="1496" y="970"/>
                </a:cxn>
                <a:cxn ang="0">
                  <a:pos x="1540" y="956"/>
                </a:cxn>
                <a:cxn ang="0">
                  <a:pos x="1585" y="947"/>
                </a:cxn>
                <a:cxn ang="0">
                  <a:pos x="1629" y="938"/>
                </a:cxn>
                <a:cxn ang="0">
                  <a:pos x="1673" y="929"/>
                </a:cxn>
                <a:cxn ang="0">
                  <a:pos x="1717" y="924"/>
                </a:cxn>
                <a:cxn ang="0">
                  <a:pos x="1761" y="920"/>
                </a:cxn>
                <a:cxn ang="0">
                  <a:pos x="1805" y="910"/>
                </a:cxn>
                <a:cxn ang="0">
                  <a:pos x="1850" y="906"/>
                </a:cxn>
                <a:cxn ang="0">
                  <a:pos x="1894" y="906"/>
                </a:cxn>
                <a:cxn ang="0">
                  <a:pos x="1938" y="901"/>
                </a:cxn>
                <a:cxn ang="0">
                  <a:pos x="1982" y="897"/>
                </a:cxn>
                <a:cxn ang="0">
                  <a:pos x="2026" y="892"/>
                </a:cxn>
                <a:cxn ang="0">
                  <a:pos x="2070" y="892"/>
                </a:cxn>
                <a:cxn ang="0">
                  <a:pos x="2114" y="887"/>
                </a:cxn>
                <a:cxn ang="0">
                  <a:pos x="2159" y="887"/>
                </a:cxn>
              </a:cxnLst>
              <a:rect l="0" t="0" r="r" b="b"/>
              <a:pathLst>
                <a:path w="2173" h="1683">
                  <a:moveTo>
                    <a:pt x="0" y="814"/>
                  </a:moveTo>
                  <a:lnTo>
                    <a:pt x="5" y="814"/>
                  </a:lnTo>
                  <a:lnTo>
                    <a:pt x="10" y="814"/>
                  </a:lnTo>
                  <a:lnTo>
                    <a:pt x="15" y="814"/>
                  </a:lnTo>
                  <a:lnTo>
                    <a:pt x="19" y="814"/>
                  </a:lnTo>
                  <a:lnTo>
                    <a:pt x="24" y="814"/>
                  </a:lnTo>
                  <a:lnTo>
                    <a:pt x="29" y="814"/>
                  </a:lnTo>
                  <a:lnTo>
                    <a:pt x="34" y="809"/>
                  </a:lnTo>
                  <a:lnTo>
                    <a:pt x="39" y="809"/>
                  </a:lnTo>
                  <a:lnTo>
                    <a:pt x="44" y="809"/>
                  </a:lnTo>
                  <a:lnTo>
                    <a:pt x="49" y="809"/>
                  </a:lnTo>
                  <a:lnTo>
                    <a:pt x="54" y="809"/>
                  </a:lnTo>
                  <a:lnTo>
                    <a:pt x="59" y="809"/>
                  </a:lnTo>
                  <a:lnTo>
                    <a:pt x="64" y="809"/>
                  </a:lnTo>
                  <a:lnTo>
                    <a:pt x="69" y="809"/>
                  </a:lnTo>
                  <a:lnTo>
                    <a:pt x="73" y="809"/>
                  </a:lnTo>
                  <a:lnTo>
                    <a:pt x="78" y="805"/>
                  </a:lnTo>
                  <a:lnTo>
                    <a:pt x="83" y="805"/>
                  </a:lnTo>
                  <a:lnTo>
                    <a:pt x="88" y="805"/>
                  </a:lnTo>
                  <a:lnTo>
                    <a:pt x="93" y="805"/>
                  </a:lnTo>
                  <a:lnTo>
                    <a:pt x="98" y="805"/>
                  </a:lnTo>
                  <a:lnTo>
                    <a:pt x="103" y="805"/>
                  </a:lnTo>
                  <a:lnTo>
                    <a:pt x="108" y="805"/>
                  </a:lnTo>
                  <a:lnTo>
                    <a:pt x="113" y="805"/>
                  </a:lnTo>
                  <a:lnTo>
                    <a:pt x="118" y="805"/>
                  </a:lnTo>
                  <a:lnTo>
                    <a:pt x="123" y="800"/>
                  </a:lnTo>
                  <a:lnTo>
                    <a:pt x="127" y="800"/>
                  </a:lnTo>
                  <a:lnTo>
                    <a:pt x="132" y="800"/>
                  </a:lnTo>
                  <a:lnTo>
                    <a:pt x="137" y="800"/>
                  </a:lnTo>
                  <a:lnTo>
                    <a:pt x="142" y="800"/>
                  </a:lnTo>
                  <a:lnTo>
                    <a:pt x="147" y="800"/>
                  </a:lnTo>
                  <a:lnTo>
                    <a:pt x="152" y="800"/>
                  </a:lnTo>
                  <a:lnTo>
                    <a:pt x="157" y="800"/>
                  </a:lnTo>
                  <a:lnTo>
                    <a:pt x="162" y="795"/>
                  </a:lnTo>
                  <a:lnTo>
                    <a:pt x="167" y="795"/>
                  </a:lnTo>
                  <a:lnTo>
                    <a:pt x="172" y="795"/>
                  </a:lnTo>
                  <a:lnTo>
                    <a:pt x="176" y="795"/>
                  </a:lnTo>
                  <a:lnTo>
                    <a:pt x="181" y="795"/>
                  </a:lnTo>
                  <a:lnTo>
                    <a:pt x="186" y="795"/>
                  </a:lnTo>
                  <a:lnTo>
                    <a:pt x="191" y="795"/>
                  </a:lnTo>
                  <a:lnTo>
                    <a:pt x="196" y="795"/>
                  </a:lnTo>
                  <a:lnTo>
                    <a:pt x="201" y="795"/>
                  </a:lnTo>
                  <a:lnTo>
                    <a:pt x="206" y="791"/>
                  </a:lnTo>
                  <a:lnTo>
                    <a:pt x="211" y="791"/>
                  </a:lnTo>
                  <a:lnTo>
                    <a:pt x="216" y="791"/>
                  </a:lnTo>
                  <a:lnTo>
                    <a:pt x="221" y="791"/>
                  </a:lnTo>
                  <a:lnTo>
                    <a:pt x="226" y="791"/>
                  </a:lnTo>
                  <a:lnTo>
                    <a:pt x="230" y="791"/>
                  </a:lnTo>
                  <a:lnTo>
                    <a:pt x="235" y="791"/>
                  </a:lnTo>
                  <a:lnTo>
                    <a:pt x="240" y="791"/>
                  </a:lnTo>
                  <a:lnTo>
                    <a:pt x="245" y="786"/>
                  </a:lnTo>
                  <a:lnTo>
                    <a:pt x="250" y="786"/>
                  </a:lnTo>
                  <a:lnTo>
                    <a:pt x="255" y="786"/>
                  </a:lnTo>
                  <a:lnTo>
                    <a:pt x="260" y="786"/>
                  </a:lnTo>
                  <a:lnTo>
                    <a:pt x="265" y="786"/>
                  </a:lnTo>
                  <a:lnTo>
                    <a:pt x="270" y="786"/>
                  </a:lnTo>
                  <a:lnTo>
                    <a:pt x="275" y="786"/>
                  </a:lnTo>
                  <a:lnTo>
                    <a:pt x="280" y="782"/>
                  </a:lnTo>
                  <a:lnTo>
                    <a:pt x="284" y="782"/>
                  </a:lnTo>
                  <a:lnTo>
                    <a:pt x="289" y="782"/>
                  </a:lnTo>
                  <a:lnTo>
                    <a:pt x="294" y="782"/>
                  </a:lnTo>
                  <a:lnTo>
                    <a:pt x="299" y="782"/>
                  </a:lnTo>
                  <a:lnTo>
                    <a:pt x="304" y="782"/>
                  </a:lnTo>
                  <a:lnTo>
                    <a:pt x="309" y="782"/>
                  </a:lnTo>
                  <a:lnTo>
                    <a:pt x="314" y="782"/>
                  </a:lnTo>
                  <a:lnTo>
                    <a:pt x="319" y="777"/>
                  </a:lnTo>
                  <a:lnTo>
                    <a:pt x="324" y="777"/>
                  </a:lnTo>
                  <a:lnTo>
                    <a:pt x="329" y="777"/>
                  </a:lnTo>
                  <a:lnTo>
                    <a:pt x="333" y="777"/>
                  </a:lnTo>
                  <a:lnTo>
                    <a:pt x="338" y="777"/>
                  </a:lnTo>
                  <a:lnTo>
                    <a:pt x="343" y="777"/>
                  </a:lnTo>
                  <a:lnTo>
                    <a:pt x="348" y="777"/>
                  </a:lnTo>
                  <a:lnTo>
                    <a:pt x="353" y="772"/>
                  </a:lnTo>
                  <a:lnTo>
                    <a:pt x="358" y="772"/>
                  </a:lnTo>
                  <a:lnTo>
                    <a:pt x="363" y="772"/>
                  </a:lnTo>
                  <a:lnTo>
                    <a:pt x="368" y="772"/>
                  </a:lnTo>
                  <a:lnTo>
                    <a:pt x="373" y="772"/>
                  </a:lnTo>
                  <a:lnTo>
                    <a:pt x="378" y="772"/>
                  </a:lnTo>
                  <a:lnTo>
                    <a:pt x="383" y="768"/>
                  </a:lnTo>
                  <a:lnTo>
                    <a:pt x="387" y="768"/>
                  </a:lnTo>
                  <a:lnTo>
                    <a:pt x="392" y="768"/>
                  </a:lnTo>
                  <a:lnTo>
                    <a:pt x="397" y="768"/>
                  </a:lnTo>
                  <a:lnTo>
                    <a:pt x="402" y="768"/>
                  </a:lnTo>
                  <a:lnTo>
                    <a:pt x="407" y="768"/>
                  </a:lnTo>
                  <a:lnTo>
                    <a:pt x="412" y="763"/>
                  </a:lnTo>
                  <a:lnTo>
                    <a:pt x="417" y="763"/>
                  </a:lnTo>
                  <a:lnTo>
                    <a:pt x="422" y="763"/>
                  </a:lnTo>
                  <a:lnTo>
                    <a:pt x="427" y="763"/>
                  </a:lnTo>
                  <a:lnTo>
                    <a:pt x="432" y="763"/>
                  </a:lnTo>
                  <a:lnTo>
                    <a:pt x="437" y="763"/>
                  </a:lnTo>
                  <a:lnTo>
                    <a:pt x="441" y="759"/>
                  </a:lnTo>
                  <a:lnTo>
                    <a:pt x="446" y="759"/>
                  </a:lnTo>
                  <a:lnTo>
                    <a:pt x="451" y="759"/>
                  </a:lnTo>
                  <a:lnTo>
                    <a:pt x="456" y="759"/>
                  </a:lnTo>
                  <a:lnTo>
                    <a:pt x="461" y="759"/>
                  </a:lnTo>
                  <a:lnTo>
                    <a:pt x="466" y="754"/>
                  </a:lnTo>
                  <a:lnTo>
                    <a:pt x="471" y="754"/>
                  </a:lnTo>
                  <a:lnTo>
                    <a:pt x="476" y="754"/>
                  </a:lnTo>
                  <a:lnTo>
                    <a:pt x="481" y="754"/>
                  </a:lnTo>
                  <a:lnTo>
                    <a:pt x="486" y="754"/>
                  </a:lnTo>
                  <a:lnTo>
                    <a:pt x="490" y="749"/>
                  </a:lnTo>
                  <a:lnTo>
                    <a:pt x="495" y="749"/>
                  </a:lnTo>
                  <a:lnTo>
                    <a:pt x="500" y="749"/>
                  </a:lnTo>
                  <a:lnTo>
                    <a:pt x="505" y="749"/>
                  </a:lnTo>
                  <a:lnTo>
                    <a:pt x="510" y="745"/>
                  </a:lnTo>
                  <a:lnTo>
                    <a:pt x="515" y="745"/>
                  </a:lnTo>
                  <a:lnTo>
                    <a:pt x="520" y="745"/>
                  </a:lnTo>
                  <a:lnTo>
                    <a:pt x="525" y="745"/>
                  </a:lnTo>
                  <a:lnTo>
                    <a:pt x="530" y="745"/>
                  </a:lnTo>
                  <a:lnTo>
                    <a:pt x="535" y="740"/>
                  </a:lnTo>
                  <a:lnTo>
                    <a:pt x="540" y="740"/>
                  </a:lnTo>
                  <a:lnTo>
                    <a:pt x="544" y="740"/>
                  </a:lnTo>
                  <a:lnTo>
                    <a:pt x="549" y="740"/>
                  </a:lnTo>
                  <a:lnTo>
                    <a:pt x="554" y="736"/>
                  </a:lnTo>
                  <a:lnTo>
                    <a:pt x="559" y="736"/>
                  </a:lnTo>
                  <a:lnTo>
                    <a:pt x="564" y="736"/>
                  </a:lnTo>
                  <a:lnTo>
                    <a:pt x="569" y="736"/>
                  </a:lnTo>
                  <a:lnTo>
                    <a:pt x="574" y="731"/>
                  </a:lnTo>
                  <a:lnTo>
                    <a:pt x="579" y="731"/>
                  </a:lnTo>
                  <a:lnTo>
                    <a:pt x="584" y="731"/>
                  </a:lnTo>
                  <a:lnTo>
                    <a:pt x="589" y="726"/>
                  </a:lnTo>
                  <a:lnTo>
                    <a:pt x="594" y="726"/>
                  </a:lnTo>
                  <a:lnTo>
                    <a:pt x="598" y="726"/>
                  </a:lnTo>
                  <a:lnTo>
                    <a:pt x="603" y="726"/>
                  </a:lnTo>
                  <a:lnTo>
                    <a:pt x="608" y="722"/>
                  </a:lnTo>
                  <a:lnTo>
                    <a:pt x="613" y="722"/>
                  </a:lnTo>
                  <a:lnTo>
                    <a:pt x="618" y="722"/>
                  </a:lnTo>
                  <a:lnTo>
                    <a:pt x="623" y="717"/>
                  </a:lnTo>
                  <a:lnTo>
                    <a:pt x="628" y="717"/>
                  </a:lnTo>
                  <a:lnTo>
                    <a:pt x="633" y="717"/>
                  </a:lnTo>
                  <a:lnTo>
                    <a:pt x="638" y="713"/>
                  </a:lnTo>
                  <a:lnTo>
                    <a:pt x="643" y="713"/>
                  </a:lnTo>
                  <a:lnTo>
                    <a:pt x="647" y="713"/>
                  </a:lnTo>
                  <a:lnTo>
                    <a:pt x="652" y="708"/>
                  </a:lnTo>
                  <a:lnTo>
                    <a:pt x="657" y="708"/>
                  </a:lnTo>
                  <a:lnTo>
                    <a:pt x="662" y="703"/>
                  </a:lnTo>
                  <a:lnTo>
                    <a:pt x="667" y="703"/>
                  </a:lnTo>
                  <a:lnTo>
                    <a:pt x="672" y="703"/>
                  </a:lnTo>
                  <a:lnTo>
                    <a:pt x="677" y="699"/>
                  </a:lnTo>
                  <a:lnTo>
                    <a:pt x="682" y="699"/>
                  </a:lnTo>
                  <a:lnTo>
                    <a:pt x="687" y="694"/>
                  </a:lnTo>
                  <a:lnTo>
                    <a:pt x="692" y="694"/>
                  </a:lnTo>
                  <a:lnTo>
                    <a:pt x="697" y="690"/>
                  </a:lnTo>
                  <a:lnTo>
                    <a:pt x="701" y="690"/>
                  </a:lnTo>
                  <a:lnTo>
                    <a:pt x="706" y="685"/>
                  </a:lnTo>
                  <a:lnTo>
                    <a:pt x="711" y="685"/>
                  </a:lnTo>
                  <a:lnTo>
                    <a:pt x="716" y="680"/>
                  </a:lnTo>
                  <a:lnTo>
                    <a:pt x="721" y="680"/>
                  </a:lnTo>
                  <a:lnTo>
                    <a:pt x="726" y="676"/>
                  </a:lnTo>
                  <a:lnTo>
                    <a:pt x="731" y="676"/>
                  </a:lnTo>
                  <a:lnTo>
                    <a:pt x="736" y="671"/>
                  </a:lnTo>
                  <a:lnTo>
                    <a:pt x="741" y="671"/>
                  </a:lnTo>
                  <a:lnTo>
                    <a:pt x="746" y="667"/>
                  </a:lnTo>
                  <a:lnTo>
                    <a:pt x="751" y="662"/>
                  </a:lnTo>
                  <a:lnTo>
                    <a:pt x="755" y="662"/>
                  </a:lnTo>
                  <a:lnTo>
                    <a:pt x="760" y="657"/>
                  </a:lnTo>
                  <a:lnTo>
                    <a:pt x="765" y="653"/>
                  </a:lnTo>
                  <a:lnTo>
                    <a:pt x="770" y="653"/>
                  </a:lnTo>
                  <a:lnTo>
                    <a:pt x="775" y="648"/>
                  </a:lnTo>
                  <a:lnTo>
                    <a:pt x="780" y="644"/>
                  </a:lnTo>
                  <a:lnTo>
                    <a:pt x="785" y="644"/>
                  </a:lnTo>
                  <a:lnTo>
                    <a:pt x="790" y="639"/>
                  </a:lnTo>
                  <a:lnTo>
                    <a:pt x="795" y="634"/>
                  </a:lnTo>
                  <a:lnTo>
                    <a:pt x="800" y="630"/>
                  </a:lnTo>
                  <a:lnTo>
                    <a:pt x="804" y="625"/>
                  </a:lnTo>
                  <a:lnTo>
                    <a:pt x="809" y="625"/>
                  </a:lnTo>
                  <a:lnTo>
                    <a:pt x="814" y="621"/>
                  </a:lnTo>
                  <a:lnTo>
                    <a:pt x="819" y="616"/>
                  </a:lnTo>
                  <a:lnTo>
                    <a:pt x="824" y="611"/>
                  </a:lnTo>
                  <a:lnTo>
                    <a:pt x="829" y="607"/>
                  </a:lnTo>
                  <a:lnTo>
                    <a:pt x="834" y="602"/>
                  </a:lnTo>
                  <a:lnTo>
                    <a:pt x="839" y="598"/>
                  </a:lnTo>
                  <a:lnTo>
                    <a:pt x="844" y="593"/>
                  </a:lnTo>
                  <a:lnTo>
                    <a:pt x="844" y="588"/>
                  </a:lnTo>
                  <a:lnTo>
                    <a:pt x="849" y="584"/>
                  </a:lnTo>
                  <a:lnTo>
                    <a:pt x="854" y="579"/>
                  </a:lnTo>
                  <a:lnTo>
                    <a:pt x="858" y="575"/>
                  </a:lnTo>
                  <a:lnTo>
                    <a:pt x="863" y="570"/>
                  </a:lnTo>
                  <a:lnTo>
                    <a:pt x="863" y="565"/>
                  </a:lnTo>
                  <a:lnTo>
                    <a:pt x="868" y="561"/>
                  </a:lnTo>
                  <a:lnTo>
                    <a:pt x="873" y="556"/>
                  </a:lnTo>
                  <a:lnTo>
                    <a:pt x="873" y="552"/>
                  </a:lnTo>
                  <a:lnTo>
                    <a:pt x="878" y="547"/>
                  </a:lnTo>
                  <a:lnTo>
                    <a:pt x="878" y="542"/>
                  </a:lnTo>
                  <a:lnTo>
                    <a:pt x="883" y="538"/>
                  </a:lnTo>
                  <a:lnTo>
                    <a:pt x="888" y="533"/>
                  </a:lnTo>
                  <a:lnTo>
                    <a:pt x="888" y="529"/>
                  </a:lnTo>
                  <a:lnTo>
                    <a:pt x="893" y="524"/>
                  </a:lnTo>
                  <a:lnTo>
                    <a:pt x="893" y="519"/>
                  </a:lnTo>
                  <a:lnTo>
                    <a:pt x="898" y="515"/>
                  </a:lnTo>
                  <a:lnTo>
                    <a:pt x="898" y="510"/>
                  </a:lnTo>
                  <a:lnTo>
                    <a:pt x="903" y="506"/>
                  </a:lnTo>
                  <a:lnTo>
                    <a:pt x="903" y="501"/>
                  </a:lnTo>
                  <a:lnTo>
                    <a:pt x="908" y="496"/>
                  </a:lnTo>
                  <a:lnTo>
                    <a:pt x="908" y="492"/>
                  </a:lnTo>
                  <a:lnTo>
                    <a:pt x="912" y="487"/>
                  </a:lnTo>
                  <a:lnTo>
                    <a:pt x="912" y="483"/>
                  </a:lnTo>
                  <a:lnTo>
                    <a:pt x="917" y="473"/>
                  </a:lnTo>
                  <a:lnTo>
                    <a:pt x="917" y="469"/>
                  </a:lnTo>
                  <a:lnTo>
                    <a:pt x="922" y="464"/>
                  </a:lnTo>
                  <a:lnTo>
                    <a:pt x="922" y="460"/>
                  </a:lnTo>
                  <a:lnTo>
                    <a:pt x="927" y="455"/>
                  </a:lnTo>
                  <a:lnTo>
                    <a:pt x="927" y="450"/>
                  </a:lnTo>
                  <a:lnTo>
                    <a:pt x="927" y="446"/>
                  </a:lnTo>
                  <a:lnTo>
                    <a:pt x="932" y="441"/>
                  </a:lnTo>
                  <a:lnTo>
                    <a:pt x="932" y="432"/>
                  </a:lnTo>
                  <a:lnTo>
                    <a:pt x="937" y="427"/>
                  </a:lnTo>
                  <a:lnTo>
                    <a:pt x="937" y="423"/>
                  </a:lnTo>
                  <a:lnTo>
                    <a:pt x="942" y="414"/>
                  </a:lnTo>
                  <a:lnTo>
                    <a:pt x="942" y="409"/>
                  </a:lnTo>
                  <a:lnTo>
                    <a:pt x="942" y="404"/>
                  </a:lnTo>
                  <a:lnTo>
                    <a:pt x="947" y="395"/>
                  </a:lnTo>
                  <a:lnTo>
                    <a:pt x="947" y="391"/>
                  </a:lnTo>
                  <a:lnTo>
                    <a:pt x="952" y="382"/>
                  </a:lnTo>
                  <a:lnTo>
                    <a:pt x="952" y="377"/>
                  </a:lnTo>
                  <a:lnTo>
                    <a:pt x="957" y="368"/>
                  </a:lnTo>
                  <a:lnTo>
                    <a:pt x="957" y="359"/>
                  </a:lnTo>
                  <a:lnTo>
                    <a:pt x="957" y="354"/>
                  </a:lnTo>
                  <a:lnTo>
                    <a:pt x="961" y="345"/>
                  </a:lnTo>
                  <a:lnTo>
                    <a:pt x="961" y="336"/>
                  </a:lnTo>
                  <a:lnTo>
                    <a:pt x="966" y="326"/>
                  </a:lnTo>
                  <a:lnTo>
                    <a:pt x="966" y="317"/>
                  </a:lnTo>
                  <a:lnTo>
                    <a:pt x="971" y="308"/>
                  </a:lnTo>
                  <a:lnTo>
                    <a:pt x="971" y="299"/>
                  </a:lnTo>
                  <a:lnTo>
                    <a:pt x="971" y="290"/>
                  </a:lnTo>
                  <a:lnTo>
                    <a:pt x="976" y="280"/>
                  </a:lnTo>
                  <a:lnTo>
                    <a:pt x="976" y="271"/>
                  </a:lnTo>
                  <a:lnTo>
                    <a:pt x="981" y="257"/>
                  </a:lnTo>
                  <a:lnTo>
                    <a:pt x="981" y="248"/>
                  </a:lnTo>
                  <a:lnTo>
                    <a:pt x="986" y="239"/>
                  </a:lnTo>
                  <a:lnTo>
                    <a:pt x="986" y="225"/>
                  </a:lnTo>
                  <a:lnTo>
                    <a:pt x="991" y="216"/>
                  </a:lnTo>
                  <a:lnTo>
                    <a:pt x="991" y="202"/>
                  </a:lnTo>
                  <a:lnTo>
                    <a:pt x="991" y="193"/>
                  </a:lnTo>
                  <a:lnTo>
                    <a:pt x="996" y="179"/>
                  </a:lnTo>
                  <a:lnTo>
                    <a:pt x="996" y="165"/>
                  </a:lnTo>
                  <a:lnTo>
                    <a:pt x="1001" y="156"/>
                  </a:lnTo>
                  <a:lnTo>
                    <a:pt x="1001" y="142"/>
                  </a:lnTo>
                  <a:lnTo>
                    <a:pt x="1006" y="129"/>
                  </a:lnTo>
                  <a:lnTo>
                    <a:pt x="1006" y="115"/>
                  </a:lnTo>
                  <a:lnTo>
                    <a:pt x="1006" y="101"/>
                  </a:lnTo>
                  <a:lnTo>
                    <a:pt x="1011" y="87"/>
                  </a:lnTo>
                  <a:lnTo>
                    <a:pt x="1011" y="78"/>
                  </a:lnTo>
                  <a:lnTo>
                    <a:pt x="1015" y="64"/>
                  </a:lnTo>
                  <a:lnTo>
                    <a:pt x="1015" y="50"/>
                  </a:lnTo>
                  <a:lnTo>
                    <a:pt x="1020" y="41"/>
                  </a:lnTo>
                  <a:lnTo>
                    <a:pt x="1020" y="32"/>
                  </a:lnTo>
                  <a:lnTo>
                    <a:pt x="1020" y="23"/>
                  </a:lnTo>
                  <a:lnTo>
                    <a:pt x="1025" y="14"/>
                  </a:lnTo>
                  <a:lnTo>
                    <a:pt x="1025" y="4"/>
                  </a:lnTo>
                  <a:lnTo>
                    <a:pt x="1030" y="0"/>
                  </a:lnTo>
                  <a:lnTo>
                    <a:pt x="1035" y="4"/>
                  </a:lnTo>
                  <a:lnTo>
                    <a:pt x="1035" y="9"/>
                  </a:lnTo>
                  <a:lnTo>
                    <a:pt x="1035" y="23"/>
                  </a:lnTo>
                  <a:lnTo>
                    <a:pt x="1040" y="37"/>
                  </a:lnTo>
                  <a:lnTo>
                    <a:pt x="1040" y="60"/>
                  </a:lnTo>
                  <a:lnTo>
                    <a:pt x="1045" y="87"/>
                  </a:lnTo>
                  <a:lnTo>
                    <a:pt x="1045" y="129"/>
                  </a:lnTo>
                  <a:lnTo>
                    <a:pt x="1050" y="175"/>
                  </a:lnTo>
                  <a:lnTo>
                    <a:pt x="1050" y="230"/>
                  </a:lnTo>
                  <a:lnTo>
                    <a:pt x="1055" y="294"/>
                  </a:lnTo>
                  <a:lnTo>
                    <a:pt x="1055" y="368"/>
                  </a:lnTo>
                  <a:lnTo>
                    <a:pt x="1055" y="450"/>
                  </a:lnTo>
                  <a:lnTo>
                    <a:pt x="1060" y="538"/>
                  </a:lnTo>
                  <a:lnTo>
                    <a:pt x="1060" y="634"/>
                  </a:lnTo>
                  <a:lnTo>
                    <a:pt x="1065" y="736"/>
                  </a:lnTo>
                  <a:lnTo>
                    <a:pt x="1065" y="841"/>
                  </a:lnTo>
                  <a:lnTo>
                    <a:pt x="1069" y="943"/>
                  </a:lnTo>
                  <a:lnTo>
                    <a:pt x="1069" y="1044"/>
                  </a:lnTo>
                  <a:lnTo>
                    <a:pt x="1069" y="1145"/>
                  </a:lnTo>
                  <a:lnTo>
                    <a:pt x="1074" y="1232"/>
                  </a:lnTo>
                  <a:lnTo>
                    <a:pt x="1074" y="1315"/>
                  </a:lnTo>
                  <a:lnTo>
                    <a:pt x="1079" y="1389"/>
                  </a:lnTo>
                  <a:lnTo>
                    <a:pt x="1079" y="1453"/>
                  </a:lnTo>
                  <a:lnTo>
                    <a:pt x="1084" y="1508"/>
                  </a:lnTo>
                  <a:lnTo>
                    <a:pt x="1084" y="1554"/>
                  </a:lnTo>
                  <a:lnTo>
                    <a:pt x="1084" y="1591"/>
                  </a:lnTo>
                  <a:lnTo>
                    <a:pt x="1089" y="1623"/>
                  </a:lnTo>
                  <a:lnTo>
                    <a:pt x="1089" y="1646"/>
                  </a:lnTo>
                  <a:lnTo>
                    <a:pt x="1094" y="1660"/>
                  </a:lnTo>
                  <a:lnTo>
                    <a:pt x="1094" y="1674"/>
                  </a:lnTo>
                  <a:lnTo>
                    <a:pt x="1099" y="1678"/>
                  </a:lnTo>
                  <a:lnTo>
                    <a:pt x="1099" y="1683"/>
                  </a:lnTo>
                  <a:lnTo>
                    <a:pt x="1099" y="1678"/>
                  </a:lnTo>
                  <a:lnTo>
                    <a:pt x="1104" y="1674"/>
                  </a:lnTo>
                  <a:lnTo>
                    <a:pt x="1104" y="1669"/>
                  </a:lnTo>
                  <a:lnTo>
                    <a:pt x="1109" y="1660"/>
                  </a:lnTo>
                  <a:lnTo>
                    <a:pt x="1109" y="1651"/>
                  </a:lnTo>
                  <a:lnTo>
                    <a:pt x="1114" y="1642"/>
                  </a:lnTo>
                  <a:lnTo>
                    <a:pt x="1114" y="1632"/>
                  </a:lnTo>
                  <a:lnTo>
                    <a:pt x="1118" y="1619"/>
                  </a:lnTo>
                  <a:lnTo>
                    <a:pt x="1118" y="1605"/>
                  </a:lnTo>
                  <a:lnTo>
                    <a:pt x="1118" y="1596"/>
                  </a:lnTo>
                  <a:lnTo>
                    <a:pt x="1123" y="1582"/>
                  </a:lnTo>
                  <a:lnTo>
                    <a:pt x="1123" y="1568"/>
                  </a:lnTo>
                  <a:lnTo>
                    <a:pt x="1128" y="1554"/>
                  </a:lnTo>
                  <a:lnTo>
                    <a:pt x="1128" y="1541"/>
                  </a:lnTo>
                  <a:lnTo>
                    <a:pt x="1133" y="1527"/>
                  </a:lnTo>
                  <a:lnTo>
                    <a:pt x="1133" y="1518"/>
                  </a:lnTo>
                  <a:lnTo>
                    <a:pt x="1133" y="1504"/>
                  </a:lnTo>
                  <a:lnTo>
                    <a:pt x="1138" y="1490"/>
                  </a:lnTo>
                  <a:lnTo>
                    <a:pt x="1138" y="1481"/>
                  </a:lnTo>
                  <a:lnTo>
                    <a:pt x="1143" y="1467"/>
                  </a:lnTo>
                  <a:lnTo>
                    <a:pt x="1143" y="1458"/>
                  </a:lnTo>
                  <a:lnTo>
                    <a:pt x="1148" y="1444"/>
                  </a:lnTo>
                  <a:lnTo>
                    <a:pt x="1148" y="1435"/>
                  </a:lnTo>
                  <a:lnTo>
                    <a:pt x="1148" y="1426"/>
                  </a:lnTo>
                  <a:lnTo>
                    <a:pt x="1153" y="1412"/>
                  </a:lnTo>
                  <a:lnTo>
                    <a:pt x="1153" y="1403"/>
                  </a:lnTo>
                  <a:lnTo>
                    <a:pt x="1158" y="1393"/>
                  </a:lnTo>
                  <a:lnTo>
                    <a:pt x="1158" y="1384"/>
                  </a:lnTo>
                  <a:lnTo>
                    <a:pt x="1163" y="1375"/>
                  </a:lnTo>
                  <a:lnTo>
                    <a:pt x="1163" y="1366"/>
                  </a:lnTo>
                  <a:lnTo>
                    <a:pt x="1163" y="1357"/>
                  </a:lnTo>
                  <a:lnTo>
                    <a:pt x="1168" y="1347"/>
                  </a:lnTo>
                  <a:lnTo>
                    <a:pt x="1168" y="1338"/>
                  </a:lnTo>
                  <a:lnTo>
                    <a:pt x="1172" y="1334"/>
                  </a:lnTo>
                  <a:lnTo>
                    <a:pt x="1172" y="1324"/>
                  </a:lnTo>
                  <a:lnTo>
                    <a:pt x="1177" y="1315"/>
                  </a:lnTo>
                  <a:lnTo>
                    <a:pt x="1177" y="1311"/>
                  </a:lnTo>
                  <a:lnTo>
                    <a:pt x="1182" y="1301"/>
                  </a:lnTo>
                  <a:lnTo>
                    <a:pt x="1182" y="1292"/>
                  </a:lnTo>
                  <a:lnTo>
                    <a:pt x="1182" y="1288"/>
                  </a:lnTo>
                  <a:lnTo>
                    <a:pt x="1187" y="1278"/>
                  </a:lnTo>
                  <a:lnTo>
                    <a:pt x="1187" y="1274"/>
                  </a:lnTo>
                  <a:lnTo>
                    <a:pt x="1192" y="1269"/>
                  </a:lnTo>
                  <a:lnTo>
                    <a:pt x="1192" y="1260"/>
                  </a:lnTo>
                  <a:lnTo>
                    <a:pt x="1197" y="1255"/>
                  </a:lnTo>
                  <a:lnTo>
                    <a:pt x="1197" y="1251"/>
                  </a:lnTo>
                  <a:lnTo>
                    <a:pt x="1197" y="1242"/>
                  </a:lnTo>
                  <a:lnTo>
                    <a:pt x="1202" y="1237"/>
                  </a:lnTo>
                  <a:lnTo>
                    <a:pt x="1202" y="1232"/>
                  </a:lnTo>
                  <a:lnTo>
                    <a:pt x="1207" y="1228"/>
                  </a:lnTo>
                  <a:lnTo>
                    <a:pt x="1207" y="1223"/>
                  </a:lnTo>
                  <a:lnTo>
                    <a:pt x="1212" y="1219"/>
                  </a:lnTo>
                  <a:lnTo>
                    <a:pt x="1212" y="1214"/>
                  </a:lnTo>
                  <a:lnTo>
                    <a:pt x="1212" y="1209"/>
                  </a:lnTo>
                  <a:lnTo>
                    <a:pt x="1217" y="1205"/>
                  </a:lnTo>
                  <a:lnTo>
                    <a:pt x="1217" y="1200"/>
                  </a:lnTo>
                  <a:lnTo>
                    <a:pt x="1222" y="1196"/>
                  </a:lnTo>
                  <a:lnTo>
                    <a:pt x="1222" y="1191"/>
                  </a:lnTo>
                  <a:lnTo>
                    <a:pt x="1226" y="1186"/>
                  </a:lnTo>
                  <a:lnTo>
                    <a:pt x="1226" y="1182"/>
                  </a:lnTo>
                  <a:lnTo>
                    <a:pt x="1226" y="1177"/>
                  </a:lnTo>
                  <a:lnTo>
                    <a:pt x="1231" y="1173"/>
                  </a:lnTo>
                  <a:lnTo>
                    <a:pt x="1231" y="1168"/>
                  </a:lnTo>
                  <a:lnTo>
                    <a:pt x="1236" y="1163"/>
                  </a:lnTo>
                  <a:lnTo>
                    <a:pt x="1241" y="1159"/>
                  </a:lnTo>
                  <a:lnTo>
                    <a:pt x="1241" y="1154"/>
                  </a:lnTo>
                  <a:lnTo>
                    <a:pt x="1246" y="1150"/>
                  </a:lnTo>
                  <a:lnTo>
                    <a:pt x="1246" y="1145"/>
                  </a:lnTo>
                  <a:lnTo>
                    <a:pt x="1251" y="1140"/>
                  </a:lnTo>
                  <a:lnTo>
                    <a:pt x="1256" y="1136"/>
                  </a:lnTo>
                  <a:lnTo>
                    <a:pt x="1256" y="1131"/>
                  </a:lnTo>
                  <a:lnTo>
                    <a:pt x="1261" y="1127"/>
                  </a:lnTo>
                  <a:lnTo>
                    <a:pt x="1261" y="1122"/>
                  </a:lnTo>
                  <a:lnTo>
                    <a:pt x="1266" y="1117"/>
                  </a:lnTo>
                  <a:lnTo>
                    <a:pt x="1271" y="1113"/>
                  </a:lnTo>
                  <a:lnTo>
                    <a:pt x="1275" y="1108"/>
                  </a:lnTo>
                  <a:lnTo>
                    <a:pt x="1275" y="1104"/>
                  </a:lnTo>
                  <a:lnTo>
                    <a:pt x="1280" y="1099"/>
                  </a:lnTo>
                  <a:lnTo>
                    <a:pt x="1285" y="1094"/>
                  </a:lnTo>
                  <a:lnTo>
                    <a:pt x="1290" y="1090"/>
                  </a:lnTo>
                  <a:lnTo>
                    <a:pt x="1295" y="1085"/>
                  </a:lnTo>
                  <a:lnTo>
                    <a:pt x="1300" y="1081"/>
                  </a:lnTo>
                  <a:lnTo>
                    <a:pt x="1305" y="1076"/>
                  </a:lnTo>
                  <a:lnTo>
                    <a:pt x="1310" y="1071"/>
                  </a:lnTo>
                  <a:lnTo>
                    <a:pt x="1315" y="1067"/>
                  </a:lnTo>
                  <a:lnTo>
                    <a:pt x="1320" y="1062"/>
                  </a:lnTo>
                  <a:lnTo>
                    <a:pt x="1325" y="1058"/>
                  </a:lnTo>
                  <a:lnTo>
                    <a:pt x="1329" y="1053"/>
                  </a:lnTo>
                  <a:lnTo>
                    <a:pt x="1334" y="1048"/>
                  </a:lnTo>
                  <a:lnTo>
                    <a:pt x="1339" y="1044"/>
                  </a:lnTo>
                  <a:lnTo>
                    <a:pt x="1344" y="1039"/>
                  </a:lnTo>
                  <a:lnTo>
                    <a:pt x="1349" y="1039"/>
                  </a:lnTo>
                  <a:lnTo>
                    <a:pt x="1354" y="1035"/>
                  </a:lnTo>
                  <a:lnTo>
                    <a:pt x="1359" y="1030"/>
                  </a:lnTo>
                  <a:lnTo>
                    <a:pt x="1364" y="1030"/>
                  </a:lnTo>
                  <a:lnTo>
                    <a:pt x="1369" y="1025"/>
                  </a:lnTo>
                  <a:lnTo>
                    <a:pt x="1374" y="1021"/>
                  </a:lnTo>
                  <a:lnTo>
                    <a:pt x="1379" y="1021"/>
                  </a:lnTo>
                  <a:lnTo>
                    <a:pt x="1383" y="1016"/>
                  </a:lnTo>
                  <a:lnTo>
                    <a:pt x="1388" y="1012"/>
                  </a:lnTo>
                  <a:lnTo>
                    <a:pt x="1393" y="1012"/>
                  </a:lnTo>
                  <a:lnTo>
                    <a:pt x="1398" y="1007"/>
                  </a:lnTo>
                  <a:lnTo>
                    <a:pt x="1403" y="1007"/>
                  </a:lnTo>
                  <a:lnTo>
                    <a:pt x="1408" y="1002"/>
                  </a:lnTo>
                  <a:lnTo>
                    <a:pt x="1413" y="1002"/>
                  </a:lnTo>
                  <a:lnTo>
                    <a:pt x="1418" y="998"/>
                  </a:lnTo>
                  <a:lnTo>
                    <a:pt x="1423" y="998"/>
                  </a:lnTo>
                  <a:lnTo>
                    <a:pt x="1428" y="993"/>
                  </a:lnTo>
                  <a:lnTo>
                    <a:pt x="1432" y="993"/>
                  </a:lnTo>
                  <a:lnTo>
                    <a:pt x="1437" y="989"/>
                  </a:lnTo>
                  <a:lnTo>
                    <a:pt x="1442" y="989"/>
                  </a:lnTo>
                  <a:lnTo>
                    <a:pt x="1447" y="989"/>
                  </a:lnTo>
                  <a:lnTo>
                    <a:pt x="1452" y="984"/>
                  </a:lnTo>
                  <a:lnTo>
                    <a:pt x="1457" y="984"/>
                  </a:lnTo>
                  <a:lnTo>
                    <a:pt x="1462" y="979"/>
                  </a:lnTo>
                  <a:lnTo>
                    <a:pt x="1467" y="979"/>
                  </a:lnTo>
                  <a:lnTo>
                    <a:pt x="1472" y="979"/>
                  </a:lnTo>
                  <a:lnTo>
                    <a:pt x="1477" y="975"/>
                  </a:lnTo>
                  <a:lnTo>
                    <a:pt x="1482" y="975"/>
                  </a:lnTo>
                  <a:lnTo>
                    <a:pt x="1486" y="975"/>
                  </a:lnTo>
                  <a:lnTo>
                    <a:pt x="1491" y="970"/>
                  </a:lnTo>
                  <a:lnTo>
                    <a:pt x="1496" y="970"/>
                  </a:lnTo>
                  <a:lnTo>
                    <a:pt x="1501" y="966"/>
                  </a:lnTo>
                  <a:lnTo>
                    <a:pt x="1506" y="966"/>
                  </a:lnTo>
                  <a:lnTo>
                    <a:pt x="1511" y="966"/>
                  </a:lnTo>
                  <a:lnTo>
                    <a:pt x="1516" y="966"/>
                  </a:lnTo>
                  <a:lnTo>
                    <a:pt x="1521" y="961"/>
                  </a:lnTo>
                  <a:lnTo>
                    <a:pt x="1526" y="961"/>
                  </a:lnTo>
                  <a:lnTo>
                    <a:pt x="1531" y="961"/>
                  </a:lnTo>
                  <a:lnTo>
                    <a:pt x="1536" y="956"/>
                  </a:lnTo>
                  <a:lnTo>
                    <a:pt x="1540" y="956"/>
                  </a:lnTo>
                  <a:lnTo>
                    <a:pt x="1545" y="956"/>
                  </a:lnTo>
                  <a:lnTo>
                    <a:pt x="1550" y="956"/>
                  </a:lnTo>
                  <a:lnTo>
                    <a:pt x="1555" y="952"/>
                  </a:lnTo>
                  <a:lnTo>
                    <a:pt x="1560" y="952"/>
                  </a:lnTo>
                  <a:lnTo>
                    <a:pt x="1565" y="952"/>
                  </a:lnTo>
                  <a:lnTo>
                    <a:pt x="1570" y="952"/>
                  </a:lnTo>
                  <a:lnTo>
                    <a:pt x="1575" y="947"/>
                  </a:lnTo>
                  <a:lnTo>
                    <a:pt x="1580" y="947"/>
                  </a:lnTo>
                  <a:lnTo>
                    <a:pt x="1585" y="947"/>
                  </a:lnTo>
                  <a:lnTo>
                    <a:pt x="1589" y="947"/>
                  </a:lnTo>
                  <a:lnTo>
                    <a:pt x="1594" y="943"/>
                  </a:lnTo>
                  <a:lnTo>
                    <a:pt x="1599" y="943"/>
                  </a:lnTo>
                  <a:lnTo>
                    <a:pt x="1604" y="943"/>
                  </a:lnTo>
                  <a:lnTo>
                    <a:pt x="1609" y="943"/>
                  </a:lnTo>
                  <a:lnTo>
                    <a:pt x="1614" y="943"/>
                  </a:lnTo>
                  <a:lnTo>
                    <a:pt x="1619" y="938"/>
                  </a:lnTo>
                  <a:lnTo>
                    <a:pt x="1624" y="938"/>
                  </a:lnTo>
                  <a:lnTo>
                    <a:pt x="1629" y="938"/>
                  </a:lnTo>
                  <a:lnTo>
                    <a:pt x="1634" y="938"/>
                  </a:lnTo>
                  <a:lnTo>
                    <a:pt x="1639" y="938"/>
                  </a:lnTo>
                  <a:lnTo>
                    <a:pt x="1643" y="933"/>
                  </a:lnTo>
                  <a:lnTo>
                    <a:pt x="1648" y="933"/>
                  </a:lnTo>
                  <a:lnTo>
                    <a:pt x="1653" y="933"/>
                  </a:lnTo>
                  <a:lnTo>
                    <a:pt x="1658" y="933"/>
                  </a:lnTo>
                  <a:lnTo>
                    <a:pt x="1663" y="933"/>
                  </a:lnTo>
                  <a:lnTo>
                    <a:pt x="1668" y="929"/>
                  </a:lnTo>
                  <a:lnTo>
                    <a:pt x="1673" y="929"/>
                  </a:lnTo>
                  <a:lnTo>
                    <a:pt x="1678" y="929"/>
                  </a:lnTo>
                  <a:lnTo>
                    <a:pt x="1683" y="929"/>
                  </a:lnTo>
                  <a:lnTo>
                    <a:pt x="1688" y="929"/>
                  </a:lnTo>
                  <a:lnTo>
                    <a:pt x="1693" y="929"/>
                  </a:lnTo>
                  <a:lnTo>
                    <a:pt x="1697" y="924"/>
                  </a:lnTo>
                  <a:lnTo>
                    <a:pt x="1702" y="924"/>
                  </a:lnTo>
                  <a:lnTo>
                    <a:pt x="1707" y="924"/>
                  </a:lnTo>
                  <a:lnTo>
                    <a:pt x="1712" y="924"/>
                  </a:lnTo>
                  <a:lnTo>
                    <a:pt x="1717" y="924"/>
                  </a:lnTo>
                  <a:lnTo>
                    <a:pt x="1722" y="924"/>
                  </a:lnTo>
                  <a:lnTo>
                    <a:pt x="1727" y="924"/>
                  </a:lnTo>
                  <a:lnTo>
                    <a:pt x="1732" y="920"/>
                  </a:lnTo>
                  <a:lnTo>
                    <a:pt x="1737" y="920"/>
                  </a:lnTo>
                  <a:lnTo>
                    <a:pt x="1742" y="920"/>
                  </a:lnTo>
                  <a:lnTo>
                    <a:pt x="1746" y="920"/>
                  </a:lnTo>
                  <a:lnTo>
                    <a:pt x="1751" y="920"/>
                  </a:lnTo>
                  <a:lnTo>
                    <a:pt x="1756" y="920"/>
                  </a:lnTo>
                  <a:lnTo>
                    <a:pt x="1761" y="920"/>
                  </a:lnTo>
                  <a:lnTo>
                    <a:pt x="1766" y="915"/>
                  </a:lnTo>
                  <a:lnTo>
                    <a:pt x="1771" y="915"/>
                  </a:lnTo>
                  <a:lnTo>
                    <a:pt x="1776" y="915"/>
                  </a:lnTo>
                  <a:lnTo>
                    <a:pt x="1781" y="915"/>
                  </a:lnTo>
                  <a:lnTo>
                    <a:pt x="1786" y="915"/>
                  </a:lnTo>
                  <a:lnTo>
                    <a:pt x="1791" y="915"/>
                  </a:lnTo>
                  <a:lnTo>
                    <a:pt x="1796" y="915"/>
                  </a:lnTo>
                  <a:lnTo>
                    <a:pt x="1800" y="915"/>
                  </a:lnTo>
                  <a:lnTo>
                    <a:pt x="1805" y="910"/>
                  </a:lnTo>
                  <a:lnTo>
                    <a:pt x="1810" y="910"/>
                  </a:lnTo>
                  <a:lnTo>
                    <a:pt x="1815" y="910"/>
                  </a:lnTo>
                  <a:lnTo>
                    <a:pt x="1820" y="910"/>
                  </a:lnTo>
                  <a:lnTo>
                    <a:pt x="1825" y="910"/>
                  </a:lnTo>
                  <a:lnTo>
                    <a:pt x="1830" y="910"/>
                  </a:lnTo>
                  <a:lnTo>
                    <a:pt x="1835" y="910"/>
                  </a:lnTo>
                  <a:lnTo>
                    <a:pt x="1840" y="910"/>
                  </a:lnTo>
                  <a:lnTo>
                    <a:pt x="1845" y="910"/>
                  </a:lnTo>
                  <a:lnTo>
                    <a:pt x="1850" y="906"/>
                  </a:lnTo>
                  <a:lnTo>
                    <a:pt x="1854" y="906"/>
                  </a:lnTo>
                  <a:lnTo>
                    <a:pt x="1859" y="906"/>
                  </a:lnTo>
                  <a:lnTo>
                    <a:pt x="1864" y="906"/>
                  </a:lnTo>
                  <a:lnTo>
                    <a:pt x="1869" y="906"/>
                  </a:lnTo>
                  <a:lnTo>
                    <a:pt x="1874" y="906"/>
                  </a:lnTo>
                  <a:lnTo>
                    <a:pt x="1879" y="906"/>
                  </a:lnTo>
                  <a:lnTo>
                    <a:pt x="1884" y="906"/>
                  </a:lnTo>
                  <a:lnTo>
                    <a:pt x="1889" y="906"/>
                  </a:lnTo>
                  <a:lnTo>
                    <a:pt x="1894" y="906"/>
                  </a:lnTo>
                  <a:lnTo>
                    <a:pt x="1899" y="901"/>
                  </a:lnTo>
                  <a:lnTo>
                    <a:pt x="1903" y="901"/>
                  </a:lnTo>
                  <a:lnTo>
                    <a:pt x="1908" y="901"/>
                  </a:lnTo>
                  <a:lnTo>
                    <a:pt x="1913" y="901"/>
                  </a:lnTo>
                  <a:lnTo>
                    <a:pt x="1918" y="901"/>
                  </a:lnTo>
                  <a:lnTo>
                    <a:pt x="1923" y="901"/>
                  </a:lnTo>
                  <a:lnTo>
                    <a:pt x="1928" y="901"/>
                  </a:lnTo>
                  <a:lnTo>
                    <a:pt x="1933" y="901"/>
                  </a:lnTo>
                  <a:lnTo>
                    <a:pt x="1938" y="901"/>
                  </a:lnTo>
                  <a:lnTo>
                    <a:pt x="1943" y="901"/>
                  </a:lnTo>
                  <a:lnTo>
                    <a:pt x="1948" y="901"/>
                  </a:lnTo>
                  <a:lnTo>
                    <a:pt x="1953" y="897"/>
                  </a:lnTo>
                  <a:lnTo>
                    <a:pt x="1957" y="897"/>
                  </a:lnTo>
                  <a:lnTo>
                    <a:pt x="1962" y="897"/>
                  </a:lnTo>
                  <a:lnTo>
                    <a:pt x="1967" y="897"/>
                  </a:lnTo>
                  <a:lnTo>
                    <a:pt x="1972" y="897"/>
                  </a:lnTo>
                  <a:lnTo>
                    <a:pt x="1977" y="897"/>
                  </a:lnTo>
                  <a:lnTo>
                    <a:pt x="1982" y="897"/>
                  </a:lnTo>
                  <a:lnTo>
                    <a:pt x="1987" y="897"/>
                  </a:lnTo>
                  <a:lnTo>
                    <a:pt x="1992" y="897"/>
                  </a:lnTo>
                  <a:lnTo>
                    <a:pt x="1997" y="897"/>
                  </a:lnTo>
                  <a:lnTo>
                    <a:pt x="2002" y="897"/>
                  </a:lnTo>
                  <a:lnTo>
                    <a:pt x="2007" y="897"/>
                  </a:lnTo>
                  <a:lnTo>
                    <a:pt x="2011" y="897"/>
                  </a:lnTo>
                  <a:lnTo>
                    <a:pt x="2016" y="892"/>
                  </a:lnTo>
                  <a:lnTo>
                    <a:pt x="2021" y="892"/>
                  </a:lnTo>
                  <a:lnTo>
                    <a:pt x="2026" y="892"/>
                  </a:lnTo>
                  <a:lnTo>
                    <a:pt x="2031" y="892"/>
                  </a:lnTo>
                  <a:lnTo>
                    <a:pt x="2036" y="892"/>
                  </a:lnTo>
                  <a:lnTo>
                    <a:pt x="2041" y="892"/>
                  </a:lnTo>
                  <a:lnTo>
                    <a:pt x="2046" y="892"/>
                  </a:lnTo>
                  <a:lnTo>
                    <a:pt x="2051" y="892"/>
                  </a:lnTo>
                  <a:lnTo>
                    <a:pt x="2056" y="892"/>
                  </a:lnTo>
                  <a:lnTo>
                    <a:pt x="2060" y="892"/>
                  </a:lnTo>
                  <a:lnTo>
                    <a:pt x="2065" y="892"/>
                  </a:lnTo>
                  <a:lnTo>
                    <a:pt x="2070" y="892"/>
                  </a:lnTo>
                  <a:lnTo>
                    <a:pt x="2075" y="892"/>
                  </a:lnTo>
                  <a:lnTo>
                    <a:pt x="2080" y="892"/>
                  </a:lnTo>
                  <a:lnTo>
                    <a:pt x="2085" y="892"/>
                  </a:lnTo>
                  <a:lnTo>
                    <a:pt x="2090" y="887"/>
                  </a:lnTo>
                  <a:lnTo>
                    <a:pt x="2095" y="887"/>
                  </a:lnTo>
                  <a:lnTo>
                    <a:pt x="2100" y="887"/>
                  </a:lnTo>
                  <a:lnTo>
                    <a:pt x="2105" y="887"/>
                  </a:lnTo>
                  <a:lnTo>
                    <a:pt x="2110" y="887"/>
                  </a:lnTo>
                  <a:lnTo>
                    <a:pt x="2114" y="887"/>
                  </a:lnTo>
                  <a:lnTo>
                    <a:pt x="2119" y="887"/>
                  </a:lnTo>
                  <a:lnTo>
                    <a:pt x="2124" y="887"/>
                  </a:lnTo>
                  <a:lnTo>
                    <a:pt x="2129" y="887"/>
                  </a:lnTo>
                  <a:lnTo>
                    <a:pt x="2134" y="887"/>
                  </a:lnTo>
                  <a:lnTo>
                    <a:pt x="2139" y="887"/>
                  </a:lnTo>
                  <a:lnTo>
                    <a:pt x="2144" y="887"/>
                  </a:lnTo>
                  <a:lnTo>
                    <a:pt x="2149" y="887"/>
                  </a:lnTo>
                  <a:lnTo>
                    <a:pt x="2154" y="887"/>
                  </a:lnTo>
                  <a:lnTo>
                    <a:pt x="2159" y="887"/>
                  </a:lnTo>
                  <a:lnTo>
                    <a:pt x="2164" y="887"/>
                  </a:lnTo>
                  <a:lnTo>
                    <a:pt x="2168" y="887"/>
                  </a:lnTo>
                  <a:lnTo>
                    <a:pt x="2173" y="887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826" name="Group 178"/>
            <p:cNvGrpSpPr>
              <a:grpSpLocks/>
            </p:cNvGrpSpPr>
            <p:nvPr/>
          </p:nvGrpSpPr>
          <p:grpSpPr bwMode="auto">
            <a:xfrm>
              <a:off x="3378" y="2352"/>
              <a:ext cx="1591" cy="1189"/>
              <a:chOff x="3059" y="1449"/>
              <a:chExt cx="1591" cy="1189"/>
            </a:xfrm>
          </p:grpSpPr>
          <p:sp>
            <p:nvSpPr>
              <p:cNvPr id="27827" name="Text Box 179"/>
              <p:cNvSpPr txBox="1">
                <a:spLocks noChangeArrowheads="1"/>
              </p:cNvSpPr>
              <p:nvPr/>
            </p:nvSpPr>
            <p:spPr bwMode="auto">
              <a:xfrm>
                <a:off x="3059" y="1449"/>
                <a:ext cx="187" cy="21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1600" i="1">
                    <a:latin typeface="Arial" charset="0"/>
                    <a:ea typeface="新細明體" pitchFamily="18" charset="-120"/>
                  </a:rPr>
                  <a:t>n</a:t>
                </a:r>
              </a:p>
            </p:txBody>
          </p:sp>
          <p:sp>
            <p:nvSpPr>
              <p:cNvPr id="27828" name="Line 180"/>
              <p:cNvSpPr>
                <a:spLocks noChangeShapeType="1"/>
              </p:cNvSpPr>
              <p:nvPr/>
            </p:nvSpPr>
            <p:spPr bwMode="auto">
              <a:xfrm>
                <a:off x="3206" y="2467"/>
                <a:ext cx="1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lg" len="lg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829" name="Text Box 181"/>
              <p:cNvSpPr txBox="1">
                <a:spLocks noChangeArrowheads="1"/>
              </p:cNvSpPr>
              <p:nvPr/>
            </p:nvSpPr>
            <p:spPr bwMode="auto">
              <a:xfrm>
                <a:off x="4446" y="2426"/>
                <a:ext cx="204" cy="21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1600">
                    <a:latin typeface="Symbol" pitchFamily="18" charset="2"/>
                    <a:ea typeface="新細明體" pitchFamily="18" charset="-120"/>
                  </a:rPr>
                  <a:t>w</a:t>
                </a:r>
              </a:p>
            </p:txBody>
          </p:sp>
          <p:sp>
            <p:nvSpPr>
              <p:cNvPr id="27830" name="Line 182"/>
              <p:cNvSpPr>
                <a:spLocks noChangeShapeType="1"/>
              </p:cNvSpPr>
              <p:nvPr/>
            </p:nvSpPr>
            <p:spPr bwMode="auto">
              <a:xfrm flipV="1">
                <a:off x="3204" y="1657"/>
                <a:ext cx="0" cy="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lg" len="lg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7831" name="Group 183"/>
            <p:cNvGrpSpPr>
              <a:grpSpLocks/>
            </p:cNvGrpSpPr>
            <p:nvPr/>
          </p:nvGrpSpPr>
          <p:grpSpPr bwMode="auto">
            <a:xfrm>
              <a:off x="4228" y="3167"/>
              <a:ext cx="244" cy="337"/>
              <a:chOff x="2278" y="1687"/>
              <a:chExt cx="244" cy="337"/>
            </a:xfrm>
          </p:grpSpPr>
          <p:sp>
            <p:nvSpPr>
              <p:cNvPr id="27832" name="Rectangle 184"/>
              <p:cNvSpPr>
                <a:spLocks noChangeArrowheads="1"/>
              </p:cNvSpPr>
              <p:nvPr/>
            </p:nvSpPr>
            <p:spPr bwMode="auto">
              <a:xfrm>
                <a:off x="2278" y="1870"/>
                <a:ext cx="2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TW" sz="1600">
                    <a:latin typeface="Symbol" pitchFamily="18" charset="2"/>
                    <a:ea typeface="新細明體" pitchFamily="18" charset="-120"/>
                  </a:rPr>
                  <a:t>w</a:t>
                </a:r>
                <a:r>
                  <a:rPr lang="en-US" altLang="zh-TW" sz="1600" baseline="-25000">
                    <a:latin typeface="Arial" charset="0"/>
                    <a:ea typeface="新細明體" pitchFamily="18" charset="-120"/>
                  </a:rPr>
                  <a:t>S</a:t>
                </a:r>
              </a:p>
            </p:txBody>
          </p:sp>
          <p:sp>
            <p:nvSpPr>
              <p:cNvPr id="27833" name="Line 185"/>
              <p:cNvSpPr>
                <a:spLocks noChangeShapeType="1"/>
              </p:cNvSpPr>
              <p:nvPr/>
            </p:nvSpPr>
            <p:spPr bwMode="auto">
              <a:xfrm flipV="1">
                <a:off x="2315" y="1687"/>
                <a:ext cx="0" cy="2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834" name="Group 186"/>
          <p:cNvGrpSpPr>
            <a:grpSpLocks/>
          </p:cNvGrpSpPr>
          <p:nvPr/>
        </p:nvGrpSpPr>
        <p:grpSpPr bwMode="auto">
          <a:xfrm>
            <a:off x="374650" y="4587875"/>
            <a:ext cx="3367088" cy="1981200"/>
            <a:chOff x="192" y="2640"/>
            <a:chExt cx="2121" cy="1248"/>
          </a:xfrm>
        </p:grpSpPr>
        <p:grpSp>
          <p:nvGrpSpPr>
            <p:cNvPr id="27835" name="Group 187"/>
            <p:cNvGrpSpPr>
              <a:grpSpLocks/>
            </p:cNvGrpSpPr>
            <p:nvPr/>
          </p:nvGrpSpPr>
          <p:grpSpPr bwMode="auto">
            <a:xfrm>
              <a:off x="835" y="3417"/>
              <a:ext cx="605" cy="464"/>
              <a:chOff x="663" y="3417"/>
              <a:chExt cx="605" cy="464"/>
            </a:xfrm>
          </p:grpSpPr>
          <p:sp>
            <p:nvSpPr>
              <p:cNvPr id="27836" name="Rectangle 188"/>
              <p:cNvSpPr>
                <a:spLocks noChangeArrowheads="1"/>
              </p:cNvSpPr>
              <p:nvPr/>
            </p:nvSpPr>
            <p:spPr bwMode="auto">
              <a:xfrm flipV="1">
                <a:off x="663" y="3417"/>
                <a:ext cx="11" cy="7"/>
              </a:xfrm>
              <a:prstGeom prst="rect">
                <a:avLst/>
              </a:prstGeom>
              <a:solidFill>
                <a:srgbClr val="0000FF"/>
              </a:solidFill>
              <a:ln w="19050">
                <a:solidFill>
                  <a:srgbClr val="0000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7" name="Freeform 189"/>
              <p:cNvSpPr>
                <a:spLocks/>
              </p:cNvSpPr>
              <p:nvPr/>
            </p:nvSpPr>
            <p:spPr bwMode="auto">
              <a:xfrm flipV="1">
                <a:off x="686" y="3417"/>
                <a:ext cx="13" cy="1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7"/>
                  </a:cxn>
                  <a:cxn ang="0">
                    <a:pos x="1" y="7"/>
                  </a:cxn>
                  <a:cxn ang="0">
                    <a:pos x="2" y="7"/>
                  </a:cxn>
                  <a:cxn ang="0">
                    <a:pos x="6" y="5"/>
                  </a:cxn>
                  <a:cxn ang="0">
                    <a:pos x="5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0" t="0" r="r" b="b"/>
                <a:pathLst>
                  <a:path w="6" h="7">
                    <a:moveTo>
                      <a:pt x="0" y="1"/>
                    </a:moveTo>
                    <a:lnTo>
                      <a:pt x="0" y="7"/>
                    </a:lnTo>
                    <a:lnTo>
                      <a:pt x="1" y="7"/>
                    </a:lnTo>
                    <a:lnTo>
                      <a:pt x="2" y="7"/>
                    </a:lnTo>
                    <a:lnTo>
                      <a:pt x="6" y="5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8" name="Freeform 190"/>
              <p:cNvSpPr>
                <a:spLocks/>
              </p:cNvSpPr>
              <p:nvPr/>
            </p:nvSpPr>
            <p:spPr bwMode="auto">
              <a:xfrm flipV="1">
                <a:off x="709" y="3420"/>
                <a:ext cx="15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6"/>
                  </a:cxn>
                  <a:cxn ang="0">
                    <a:pos x="2" y="6"/>
                  </a:cxn>
                  <a:cxn ang="0">
                    <a:pos x="3" y="6"/>
                  </a:cxn>
                  <a:cxn ang="0">
                    <a:pos x="7" y="6"/>
                  </a:cxn>
                  <a:cxn ang="0">
                    <a:pos x="6" y="0"/>
                  </a:cxn>
                  <a:cxn ang="0">
                    <a:pos x="2" y="1"/>
                  </a:cxn>
                  <a:cxn ang="0">
                    <a:pos x="2" y="4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7" h="6">
                    <a:moveTo>
                      <a:pt x="0" y="1"/>
                    </a:moveTo>
                    <a:lnTo>
                      <a:pt x="0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7" y="6"/>
                    </a:lnTo>
                    <a:lnTo>
                      <a:pt x="6" y="0"/>
                    </a:lnTo>
                    <a:lnTo>
                      <a:pt x="2" y="1"/>
                    </a:lnTo>
                    <a:lnTo>
                      <a:pt x="2" y="4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9" name="Freeform 191"/>
              <p:cNvSpPr>
                <a:spLocks/>
              </p:cNvSpPr>
              <p:nvPr/>
            </p:nvSpPr>
            <p:spPr bwMode="auto">
              <a:xfrm flipV="1">
                <a:off x="735" y="3421"/>
                <a:ext cx="14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"/>
                  </a:cxn>
                  <a:cxn ang="0">
                    <a:pos x="4" y="6"/>
                  </a:cxn>
                  <a:cxn ang="0">
                    <a:pos x="7" y="5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4" y="3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7" h="6">
                    <a:moveTo>
                      <a:pt x="0" y="0"/>
                    </a:moveTo>
                    <a:lnTo>
                      <a:pt x="0" y="6"/>
                    </a:lnTo>
                    <a:lnTo>
                      <a:pt x="4" y="6"/>
                    </a:lnTo>
                    <a:lnTo>
                      <a:pt x="7" y="5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4" y="3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0" name="Freeform 192"/>
              <p:cNvSpPr>
                <a:spLocks/>
              </p:cNvSpPr>
              <p:nvPr/>
            </p:nvSpPr>
            <p:spPr bwMode="auto">
              <a:xfrm flipV="1">
                <a:off x="758" y="3424"/>
                <a:ext cx="16" cy="1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8"/>
                  </a:cxn>
                  <a:cxn ang="0">
                    <a:pos x="8" y="7"/>
                  </a:cxn>
                  <a:cxn ang="0">
                    <a:pos x="7" y="4"/>
                  </a:cxn>
                  <a:cxn ang="0">
                    <a:pos x="7" y="7"/>
                  </a:cxn>
                  <a:cxn ang="0">
                    <a:pos x="7" y="0"/>
                  </a:cxn>
                  <a:cxn ang="0">
                    <a:pos x="5" y="2"/>
                  </a:cxn>
                  <a:cxn ang="0">
                    <a:pos x="0" y="3"/>
                  </a:cxn>
                </a:cxnLst>
                <a:rect l="0" t="0" r="r" b="b"/>
                <a:pathLst>
                  <a:path w="8" h="8">
                    <a:moveTo>
                      <a:pt x="0" y="3"/>
                    </a:moveTo>
                    <a:lnTo>
                      <a:pt x="2" y="8"/>
                    </a:lnTo>
                    <a:lnTo>
                      <a:pt x="8" y="7"/>
                    </a:lnTo>
                    <a:lnTo>
                      <a:pt x="7" y="4"/>
                    </a:lnTo>
                    <a:lnTo>
                      <a:pt x="7" y="7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1" name="Freeform 193"/>
              <p:cNvSpPr>
                <a:spLocks/>
              </p:cNvSpPr>
              <p:nvPr/>
            </p:nvSpPr>
            <p:spPr bwMode="auto">
              <a:xfrm flipV="1">
                <a:off x="785" y="3425"/>
                <a:ext cx="13" cy="1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8"/>
                  </a:cxn>
                  <a:cxn ang="0">
                    <a:pos x="6" y="7"/>
                  </a:cxn>
                  <a:cxn ang="0">
                    <a:pos x="5" y="0"/>
                  </a:cxn>
                  <a:cxn ang="0">
                    <a:pos x="0" y="1"/>
                  </a:cxn>
                </a:cxnLst>
                <a:rect l="0" t="0" r="r" b="b"/>
                <a:pathLst>
                  <a:path w="6" h="8">
                    <a:moveTo>
                      <a:pt x="0" y="1"/>
                    </a:moveTo>
                    <a:lnTo>
                      <a:pt x="1" y="8"/>
                    </a:lnTo>
                    <a:lnTo>
                      <a:pt x="6" y="7"/>
                    </a:lnTo>
                    <a:lnTo>
                      <a:pt x="5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2" name="Freeform 194"/>
              <p:cNvSpPr>
                <a:spLocks/>
              </p:cNvSpPr>
              <p:nvPr/>
            </p:nvSpPr>
            <p:spPr bwMode="auto">
              <a:xfrm flipV="1">
                <a:off x="806" y="3431"/>
                <a:ext cx="15" cy="1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" y="8"/>
                  </a:cxn>
                  <a:cxn ang="0">
                    <a:pos x="4" y="7"/>
                  </a:cxn>
                  <a:cxn ang="0">
                    <a:pos x="2" y="4"/>
                  </a:cxn>
                  <a:cxn ang="0">
                    <a:pos x="3" y="8"/>
                  </a:cxn>
                  <a:cxn ang="0">
                    <a:pos x="7" y="7"/>
                  </a:cxn>
                  <a:cxn ang="0">
                    <a:pos x="6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2"/>
                  </a:cxn>
                </a:cxnLst>
                <a:rect l="0" t="0" r="r" b="b"/>
                <a:pathLst>
                  <a:path w="7" h="8">
                    <a:moveTo>
                      <a:pt x="0" y="2"/>
                    </a:moveTo>
                    <a:lnTo>
                      <a:pt x="3" y="8"/>
                    </a:lnTo>
                    <a:lnTo>
                      <a:pt x="4" y="7"/>
                    </a:lnTo>
                    <a:lnTo>
                      <a:pt x="2" y="4"/>
                    </a:lnTo>
                    <a:lnTo>
                      <a:pt x="3" y="8"/>
                    </a:lnTo>
                    <a:lnTo>
                      <a:pt x="7" y="7"/>
                    </a:lnTo>
                    <a:lnTo>
                      <a:pt x="6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3" name="Freeform 195"/>
              <p:cNvSpPr>
                <a:spLocks/>
              </p:cNvSpPr>
              <p:nvPr/>
            </p:nvSpPr>
            <p:spPr bwMode="auto">
              <a:xfrm flipV="1">
                <a:off x="829" y="3437"/>
                <a:ext cx="17" cy="1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" y="9"/>
                  </a:cxn>
                  <a:cxn ang="0">
                    <a:pos x="7" y="7"/>
                  </a:cxn>
                  <a:cxn ang="0">
                    <a:pos x="8" y="7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0" y="3"/>
                  </a:cxn>
                </a:cxnLst>
                <a:rect l="0" t="0" r="r" b="b"/>
                <a:pathLst>
                  <a:path w="8" h="9">
                    <a:moveTo>
                      <a:pt x="0" y="3"/>
                    </a:moveTo>
                    <a:lnTo>
                      <a:pt x="3" y="9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4" name="Freeform 196"/>
              <p:cNvSpPr>
                <a:spLocks/>
              </p:cNvSpPr>
              <p:nvPr/>
            </p:nvSpPr>
            <p:spPr bwMode="auto">
              <a:xfrm flipV="1">
                <a:off x="848" y="3447"/>
                <a:ext cx="21" cy="1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4" y="9"/>
                  </a:cxn>
                  <a:cxn ang="0">
                    <a:pos x="10" y="6"/>
                  </a:cxn>
                  <a:cxn ang="0">
                    <a:pos x="5" y="0"/>
                  </a:cxn>
                  <a:cxn ang="0">
                    <a:pos x="0" y="3"/>
                  </a:cxn>
                </a:cxnLst>
                <a:rect l="0" t="0" r="r" b="b"/>
                <a:pathLst>
                  <a:path w="10" h="9">
                    <a:moveTo>
                      <a:pt x="0" y="3"/>
                    </a:moveTo>
                    <a:lnTo>
                      <a:pt x="4" y="9"/>
                    </a:lnTo>
                    <a:lnTo>
                      <a:pt x="10" y="6"/>
                    </a:lnTo>
                    <a:lnTo>
                      <a:pt x="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5" name="Freeform 197"/>
              <p:cNvSpPr>
                <a:spLocks/>
              </p:cNvSpPr>
              <p:nvPr/>
            </p:nvSpPr>
            <p:spPr bwMode="auto">
              <a:xfrm flipV="1">
                <a:off x="869" y="3458"/>
                <a:ext cx="17" cy="1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9"/>
                  </a:cxn>
                  <a:cxn ang="0">
                    <a:pos x="6" y="7"/>
                  </a:cxn>
                  <a:cxn ang="0">
                    <a:pos x="8" y="4"/>
                  </a:cxn>
                  <a:cxn ang="0">
                    <a:pos x="4" y="0"/>
                  </a:cxn>
                  <a:cxn ang="0">
                    <a:pos x="1" y="3"/>
                  </a:cxn>
                  <a:cxn ang="0">
                    <a:pos x="0" y="4"/>
                  </a:cxn>
                </a:cxnLst>
                <a:rect l="0" t="0" r="r" b="b"/>
                <a:pathLst>
                  <a:path w="8" h="9">
                    <a:moveTo>
                      <a:pt x="0" y="4"/>
                    </a:moveTo>
                    <a:lnTo>
                      <a:pt x="4" y="9"/>
                    </a:lnTo>
                    <a:lnTo>
                      <a:pt x="6" y="7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6" name="Freeform 198"/>
              <p:cNvSpPr>
                <a:spLocks/>
              </p:cNvSpPr>
              <p:nvPr/>
            </p:nvSpPr>
            <p:spPr bwMode="auto">
              <a:xfrm flipV="1">
                <a:off x="886" y="3471"/>
                <a:ext cx="16" cy="16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3" y="11"/>
                  </a:cxn>
                  <a:cxn ang="0">
                    <a:pos x="4" y="10"/>
                  </a:cxn>
                  <a:cxn ang="0">
                    <a:pos x="8" y="4"/>
                  </a:cxn>
                  <a:cxn ang="0">
                    <a:pos x="3" y="0"/>
                  </a:cxn>
                  <a:cxn ang="0">
                    <a:pos x="1" y="4"/>
                  </a:cxn>
                  <a:cxn ang="0">
                    <a:pos x="0" y="5"/>
                  </a:cxn>
                </a:cxnLst>
                <a:rect l="0" t="0" r="r" b="b"/>
                <a:pathLst>
                  <a:path w="8" h="11">
                    <a:moveTo>
                      <a:pt x="0" y="5"/>
                    </a:moveTo>
                    <a:lnTo>
                      <a:pt x="3" y="11"/>
                    </a:lnTo>
                    <a:lnTo>
                      <a:pt x="4" y="10"/>
                    </a:lnTo>
                    <a:lnTo>
                      <a:pt x="8" y="4"/>
                    </a:lnTo>
                    <a:lnTo>
                      <a:pt x="3" y="0"/>
                    </a:lnTo>
                    <a:lnTo>
                      <a:pt x="1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7" name="Freeform 199"/>
              <p:cNvSpPr>
                <a:spLocks/>
              </p:cNvSpPr>
              <p:nvPr/>
            </p:nvSpPr>
            <p:spPr bwMode="auto">
              <a:xfrm flipV="1">
                <a:off x="900" y="3489"/>
                <a:ext cx="15" cy="11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8"/>
                  </a:cxn>
                  <a:cxn ang="0">
                    <a:pos x="5" y="7"/>
                  </a:cxn>
                  <a:cxn ang="0">
                    <a:pos x="6" y="6"/>
                  </a:cxn>
                  <a:cxn ang="0">
                    <a:pos x="7" y="2"/>
                  </a:cxn>
                  <a:cxn ang="0">
                    <a:pos x="2" y="0"/>
                  </a:cxn>
                  <a:cxn ang="0">
                    <a:pos x="1" y="4"/>
                  </a:cxn>
                  <a:cxn ang="0">
                    <a:pos x="3" y="5"/>
                  </a:cxn>
                  <a:cxn ang="0">
                    <a:pos x="2" y="2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3" y="8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2"/>
                    </a:lnTo>
                    <a:lnTo>
                      <a:pt x="2" y="0"/>
                    </a:lnTo>
                    <a:lnTo>
                      <a:pt x="1" y="4"/>
                    </a:lnTo>
                    <a:lnTo>
                      <a:pt x="3" y="5"/>
                    </a:lnTo>
                    <a:lnTo>
                      <a:pt x="2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8" name="Freeform 200"/>
              <p:cNvSpPr>
                <a:spLocks/>
              </p:cNvSpPr>
              <p:nvPr/>
            </p:nvSpPr>
            <p:spPr bwMode="auto">
              <a:xfrm flipV="1">
                <a:off x="907" y="3507"/>
                <a:ext cx="14" cy="12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6" y="8"/>
                  </a:cxn>
                  <a:cxn ang="0">
                    <a:pos x="7" y="3"/>
                  </a:cxn>
                  <a:cxn ang="0">
                    <a:pos x="2" y="0"/>
                  </a:cxn>
                  <a:cxn ang="0">
                    <a:pos x="0" y="7"/>
                  </a:cxn>
                </a:cxnLst>
                <a:rect l="0" t="0" r="r" b="b"/>
                <a:pathLst>
                  <a:path w="7" h="8">
                    <a:moveTo>
                      <a:pt x="0" y="7"/>
                    </a:moveTo>
                    <a:lnTo>
                      <a:pt x="6" y="8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9" name="Freeform 201"/>
              <p:cNvSpPr>
                <a:spLocks/>
              </p:cNvSpPr>
              <p:nvPr/>
            </p:nvSpPr>
            <p:spPr bwMode="auto">
              <a:xfrm flipV="1">
                <a:off x="915" y="3523"/>
                <a:ext cx="17" cy="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5" y="9"/>
                  </a:cxn>
                  <a:cxn ang="0">
                    <a:pos x="8" y="2"/>
                  </a:cxn>
                  <a:cxn ang="0">
                    <a:pos x="3" y="0"/>
                  </a:cxn>
                  <a:cxn ang="0">
                    <a:pos x="0" y="6"/>
                  </a:cxn>
                </a:cxnLst>
                <a:rect l="0" t="0" r="r" b="b"/>
                <a:pathLst>
                  <a:path w="8" h="9">
                    <a:moveTo>
                      <a:pt x="0" y="6"/>
                    </a:moveTo>
                    <a:lnTo>
                      <a:pt x="5" y="9"/>
                    </a:lnTo>
                    <a:lnTo>
                      <a:pt x="8" y="2"/>
                    </a:lnTo>
                    <a:lnTo>
                      <a:pt x="3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0" name="Freeform 202"/>
              <p:cNvSpPr>
                <a:spLocks/>
              </p:cNvSpPr>
              <p:nvPr/>
            </p:nvSpPr>
            <p:spPr bwMode="auto">
              <a:xfrm flipV="1">
                <a:off x="923" y="3543"/>
                <a:ext cx="15" cy="9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5" y="6"/>
                  </a:cxn>
                  <a:cxn ang="0">
                    <a:pos x="6" y="3"/>
                  </a:cxn>
                  <a:cxn ang="0">
                    <a:pos x="7" y="2"/>
                  </a:cxn>
                  <a:cxn ang="0">
                    <a:pos x="7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5" y="2"/>
                  </a:cxn>
                  <a:cxn ang="0">
                    <a:pos x="1" y="1"/>
                  </a:cxn>
                  <a:cxn ang="0">
                    <a:pos x="0" y="5"/>
                  </a:cxn>
                </a:cxnLst>
                <a:rect l="0" t="0" r="r" b="b"/>
                <a:pathLst>
                  <a:path w="7" h="6">
                    <a:moveTo>
                      <a:pt x="0" y="5"/>
                    </a:moveTo>
                    <a:lnTo>
                      <a:pt x="5" y="6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5" y="2"/>
                    </a:lnTo>
                    <a:lnTo>
                      <a:pt x="1" y="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1" name="Freeform 203"/>
              <p:cNvSpPr>
                <a:spLocks/>
              </p:cNvSpPr>
              <p:nvPr/>
            </p:nvSpPr>
            <p:spPr bwMode="auto">
              <a:xfrm flipV="1">
                <a:off x="932" y="3560"/>
                <a:ext cx="12" cy="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5" y="7"/>
                  </a:cxn>
                  <a:cxn ang="0">
                    <a:pos x="6" y="1"/>
                  </a:cxn>
                  <a:cxn ang="0">
                    <a:pos x="1" y="0"/>
                  </a:cxn>
                  <a:cxn ang="0">
                    <a:pos x="0" y="6"/>
                  </a:cxn>
                </a:cxnLst>
                <a:rect l="0" t="0" r="r" b="b"/>
                <a:pathLst>
                  <a:path w="6" h="7">
                    <a:moveTo>
                      <a:pt x="0" y="6"/>
                    </a:moveTo>
                    <a:lnTo>
                      <a:pt x="5" y="7"/>
                    </a:lnTo>
                    <a:lnTo>
                      <a:pt x="6" y="1"/>
                    </a:lnTo>
                    <a:lnTo>
                      <a:pt x="1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2" name="Freeform 204"/>
              <p:cNvSpPr>
                <a:spLocks/>
              </p:cNvSpPr>
              <p:nvPr/>
            </p:nvSpPr>
            <p:spPr bwMode="auto">
              <a:xfrm flipV="1">
                <a:off x="934" y="3578"/>
                <a:ext cx="12" cy="1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5" y="8"/>
                  </a:cxn>
                  <a:cxn ang="0">
                    <a:pos x="6" y="1"/>
                  </a:cxn>
                  <a:cxn ang="0">
                    <a:pos x="0" y="0"/>
                  </a:cxn>
                  <a:cxn ang="0">
                    <a:pos x="0" y="6"/>
                  </a:cxn>
                </a:cxnLst>
                <a:rect l="0" t="0" r="r" b="b"/>
                <a:pathLst>
                  <a:path w="6" h="8">
                    <a:moveTo>
                      <a:pt x="0" y="6"/>
                    </a:moveTo>
                    <a:lnTo>
                      <a:pt x="5" y="8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3" name="Freeform 205"/>
              <p:cNvSpPr>
                <a:spLocks/>
              </p:cNvSpPr>
              <p:nvPr/>
            </p:nvSpPr>
            <p:spPr bwMode="auto">
              <a:xfrm flipV="1">
                <a:off x="938" y="3596"/>
                <a:ext cx="13" cy="12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5" y="8"/>
                  </a:cxn>
                  <a:cxn ang="0">
                    <a:pos x="6" y="2"/>
                  </a:cxn>
                  <a:cxn ang="0">
                    <a:pos x="1" y="0"/>
                  </a:cxn>
                  <a:cxn ang="0">
                    <a:pos x="0" y="7"/>
                  </a:cxn>
                </a:cxnLst>
                <a:rect l="0" t="0" r="r" b="b"/>
                <a:pathLst>
                  <a:path w="6" h="8">
                    <a:moveTo>
                      <a:pt x="0" y="7"/>
                    </a:moveTo>
                    <a:lnTo>
                      <a:pt x="5" y="8"/>
                    </a:lnTo>
                    <a:lnTo>
                      <a:pt x="6" y="2"/>
                    </a:lnTo>
                    <a:lnTo>
                      <a:pt x="1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4" name="Freeform 206"/>
              <p:cNvSpPr>
                <a:spLocks/>
              </p:cNvSpPr>
              <p:nvPr/>
            </p:nvSpPr>
            <p:spPr bwMode="auto">
              <a:xfrm flipV="1">
                <a:off x="942" y="3614"/>
                <a:ext cx="13" cy="13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5" y="9"/>
                  </a:cxn>
                  <a:cxn ang="0">
                    <a:pos x="6" y="1"/>
                  </a:cxn>
                  <a:cxn ang="0">
                    <a:pos x="1" y="0"/>
                  </a:cxn>
                  <a:cxn ang="0">
                    <a:pos x="0" y="7"/>
                  </a:cxn>
                </a:cxnLst>
                <a:rect l="0" t="0" r="r" b="b"/>
                <a:pathLst>
                  <a:path w="6" h="9">
                    <a:moveTo>
                      <a:pt x="0" y="7"/>
                    </a:moveTo>
                    <a:lnTo>
                      <a:pt x="5" y="9"/>
                    </a:lnTo>
                    <a:lnTo>
                      <a:pt x="6" y="1"/>
                    </a:lnTo>
                    <a:lnTo>
                      <a:pt x="1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5" name="Freeform 207"/>
              <p:cNvSpPr>
                <a:spLocks/>
              </p:cNvSpPr>
              <p:nvPr/>
            </p:nvSpPr>
            <p:spPr bwMode="auto">
              <a:xfrm flipV="1">
                <a:off x="946" y="3632"/>
                <a:ext cx="15" cy="12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5" y="8"/>
                  </a:cxn>
                  <a:cxn ang="0">
                    <a:pos x="7" y="1"/>
                  </a:cxn>
                  <a:cxn ang="0">
                    <a:pos x="1" y="0"/>
                  </a:cxn>
                  <a:cxn ang="0">
                    <a:pos x="0" y="6"/>
                  </a:cxn>
                </a:cxnLst>
                <a:rect l="0" t="0" r="r" b="b"/>
                <a:pathLst>
                  <a:path w="7" h="8">
                    <a:moveTo>
                      <a:pt x="0" y="6"/>
                    </a:moveTo>
                    <a:lnTo>
                      <a:pt x="5" y="8"/>
                    </a:lnTo>
                    <a:lnTo>
                      <a:pt x="7" y="1"/>
                    </a:lnTo>
                    <a:lnTo>
                      <a:pt x="1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6" name="Freeform 208"/>
              <p:cNvSpPr>
                <a:spLocks/>
              </p:cNvSpPr>
              <p:nvPr/>
            </p:nvSpPr>
            <p:spPr bwMode="auto">
              <a:xfrm flipV="1">
                <a:off x="948" y="3651"/>
                <a:ext cx="13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6" y="8"/>
                  </a:cxn>
                  <a:cxn ang="0">
                    <a:pos x="6" y="2"/>
                  </a:cxn>
                  <a:cxn ang="0">
                    <a:pos x="1" y="0"/>
                  </a:cxn>
                  <a:cxn ang="0">
                    <a:pos x="0" y="7"/>
                  </a:cxn>
                </a:cxnLst>
                <a:rect l="0" t="0" r="r" b="b"/>
                <a:pathLst>
                  <a:path w="6" h="8">
                    <a:moveTo>
                      <a:pt x="0" y="7"/>
                    </a:moveTo>
                    <a:lnTo>
                      <a:pt x="6" y="8"/>
                    </a:lnTo>
                    <a:lnTo>
                      <a:pt x="6" y="2"/>
                    </a:lnTo>
                    <a:lnTo>
                      <a:pt x="1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7" name="Freeform 209"/>
              <p:cNvSpPr>
                <a:spLocks/>
              </p:cNvSpPr>
              <p:nvPr/>
            </p:nvSpPr>
            <p:spPr bwMode="auto">
              <a:xfrm flipV="1">
                <a:off x="951" y="3670"/>
                <a:ext cx="16" cy="1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7"/>
                  </a:cxn>
                  <a:cxn ang="0">
                    <a:pos x="8" y="1"/>
                  </a:cxn>
                  <a:cxn ang="0">
                    <a:pos x="1" y="0"/>
                  </a:cxn>
                  <a:cxn ang="0">
                    <a:pos x="0" y="7"/>
                  </a:cxn>
                </a:cxnLst>
                <a:rect l="0" t="0" r="r" b="b"/>
                <a:pathLst>
                  <a:path w="8" h="7">
                    <a:moveTo>
                      <a:pt x="0" y="7"/>
                    </a:moveTo>
                    <a:lnTo>
                      <a:pt x="8" y="7"/>
                    </a:lnTo>
                    <a:lnTo>
                      <a:pt x="8" y="1"/>
                    </a:lnTo>
                    <a:lnTo>
                      <a:pt x="1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8" name="Freeform 210"/>
              <p:cNvSpPr>
                <a:spLocks/>
              </p:cNvSpPr>
              <p:nvPr/>
            </p:nvSpPr>
            <p:spPr bwMode="auto">
              <a:xfrm flipV="1">
                <a:off x="955" y="3688"/>
                <a:ext cx="14" cy="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" y="7"/>
                  </a:cxn>
                  <a:cxn ang="0">
                    <a:pos x="7" y="1"/>
                  </a:cxn>
                  <a:cxn ang="0">
                    <a:pos x="0" y="0"/>
                  </a:cxn>
                  <a:cxn ang="0">
                    <a:pos x="0" y="6"/>
                  </a:cxn>
                </a:cxnLst>
                <a:rect l="0" t="0" r="r" b="b"/>
                <a:pathLst>
                  <a:path w="7" h="7">
                    <a:moveTo>
                      <a:pt x="0" y="6"/>
                    </a:moveTo>
                    <a:lnTo>
                      <a:pt x="6" y="7"/>
                    </a:lnTo>
                    <a:lnTo>
                      <a:pt x="7" y="1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9" name="Freeform 211"/>
              <p:cNvSpPr>
                <a:spLocks/>
              </p:cNvSpPr>
              <p:nvPr/>
            </p:nvSpPr>
            <p:spPr bwMode="auto">
              <a:xfrm flipV="1">
                <a:off x="957" y="3707"/>
                <a:ext cx="15" cy="1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6" y="7"/>
                  </a:cxn>
                  <a:cxn ang="0">
                    <a:pos x="7" y="1"/>
                  </a:cxn>
                  <a:cxn ang="0">
                    <a:pos x="2" y="0"/>
                  </a:cxn>
                  <a:cxn ang="0">
                    <a:pos x="0" y="7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6" y="7"/>
                    </a:lnTo>
                    <a:lnTo>
                      <a:pt x="7" y="1"/>
                    </a:lnTo>
                    <a:lnTo>
                      <a:pt x="2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0" name="Freeform 212"/>
              <p:cNvSpPr>
                <a:spLocks/>
              </p:cNvSpPr>
              <p:nvPr/>
            </p:nvSpPr>
            <p:spPr bwMode="auto">
              <a:xfrm flipV="1">
                <a:off x="961" y="3726"/>
                <a:ext cx="13" cy="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5" y="6"/>
                  </a:cxn>
                  <a:cxn ang="0">
                    <a:pos x="6" y="1"/>
                  </a:cxn>
                  <a:cxn ang="0">
                    <a:pos x="0" y="0"/>
                  </a:cxn>
                  <a:cxn ang="0">
                    <a:pos x="0" y="5"/>
                  </a:cxn>
                </a:cxnLst>
                <a:rect l="0" t="0" r="r" b="b"/>
                <a:pathLst>
                  <a:path w="6" h="6">
                    <a:moveTo>
                      <a:pt x="0" y="5"/>
                    </a:moveTo>
                    <a:lnTo>
                      <a:pt x="5" y="6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1" name="Freeform 213"/>
              <p:cNvSpPr>
                <a:spLocks/>
              </p:cNvSpPr>
              <p:nvPr/>
            </p:nvSpPr>
            <p:spPr bwMode="auto">
              <a:xfrm flipV="1">
                <a:off x="961" y="3743"/>
                <a:ext cx="15" cy="1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6" y="7"/>
                  </a:cxn>
                  <a:cxn ang="0">
                    <a:pos x="7" y="1"/>
                  </a:cxn>
                  <a:cxn ang="0">
                    <a:pos x="0" y="0"/>
                  </a:cxn>
                  <a:cxn ang="0">
                    <a:pos x="0" y="5"/>
                  </a:cxn>
                </a:cxnLst>
                <a:rect l="0" t="0" r="r" b="b"/>
                <a:pathLst>
                  <a:path w="7" h="7">
                    <a:moveTo>
                      <a:pt x="0" y="5"/>
                    </a:moveTo>
                    <a:lnTo>
                      <a:pt x="6" y="7"/>
                    </a:lnTo>
                    <a:lnTo>
                      <a:pt x="7" y="1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2" name="Freeform 214"/>
              <p:cNvSpPr>
                <a:spLocks/>
              </p:cNvSpPr>
              <p:nvPr/>
            </p:nvSpPr>
            <p:spPr bwMode="auto">
              <a:xfrm flipV="1">
                <a:off x="967" y="3762"/>
                <a:ext cx="11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8"/>
                  </a:cxn>
                  <a:cxn ang="0">
                    <a:pos x="5" y="1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5" h="8">
                    <a:moveTo>
                      <a:pt x="0" y="7"/>
                    </a:moveTo>
                    <a:lnTo>
                      <a:pt x="4" y="8"/>
                    </a:lnTo>
                    <a:lnTo>
                      <a:pt x="5" y="1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3" name="Freeform 215"/>
              <p:cNvSpPr>
                <a:spLocks/>
              </p:cNvSpPr>
              <p:nvPr/>
            </p:nvSpPr>
            <p:spPr bwMode="auto">
              <a:xfrm flipV="1">
                <a:off x="969" y="3780"/>
                <a:ext cx="11" cy="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4" y="7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6"/>
                  </a:cxn>
                </a:cxnLst>
                <a:rect l="0" t="0" r="r" b="b"/>
                <a:pathLst>
                  <a:path w="5" h="7">
                    <a:moveTo>
                      <a:pt x="0" y="6"/>
                    </a:moveTo>
                    <a:lnTo>
                      <a:pt x="4" y="7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4" name="Freeform 216"/>
              <p:cNvSpPr>
                <a:spLocks/>
              </p:cNvSpPr>
              <p:nvPr/>
            </p:nvSpPr>
            <p:spPr bwMode="auto">
              <a:xfrm flipV="1">
                <a:off x="974" y="3799"/>
                <a:ext cx="10" cy="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5" y="7"/>
                  </a:cxn>
                  <a:cxn ang="0">
                    <a:pos x="5" y="1"/>
                  </a:cxn>
                  <a:cxn ang="0">
                    <a:pos x="1" y="0"/>
                  </a:cxn>
                  <a:cxn ang="0">
                    <a:pos x="0" y="6"/>
                  </a:cxn>
                </a:cxnLst>
                <a:rect l="0" t="0" r="r" b="b"/>
                <a:pathLst>
                  <a:path w="5" h="7">
                    <a:moveTo>
                      <a:pt x="0" y="6"/>
                    </a:moveTo>
                    <a:lnTo>
                      <a:pt x="5" y="7"/>
                    </a:lnTo>
                    <a:lnTo>
                      <a:pt x="5" y="1"/>
                    </a:lnTo>
                    <a:lnTo>
                      <a:pt x="1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5" name="Freeform 217"/>
              <p:cNvSpPr>
                <a:spLocks/>
              </p:cNvSpPr>
              <p:nvPr/>
            </p:nvSpPr>
            <p:spPr bwMode="auto">
              <a:xfrm flipV="1">
                <a:off x="976" y="3816"/>
                <a:ext cx="10" cy="12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8"/>
                  </a:cxn>
                  <a:cxn ang="0">
                    <a:pos x="5" y="0"/>
                  </a:cxn>
                  <a:cxn ang="0">
                    <a:pos x="1" y="0"/>
                  </a:cxn>
                  <a:cxn ang="0">
                    <a:pos x="0" y="7"/>
                  </a:cxn>
                </a:cxnLst>
                <a:rect l="0" t="0" r="r" b="b"/>
                <a:pathLst>
                  <a:path w="5" h="8">
                    <a:moveTo>
                      <a:pt x="0" y="7"/>
                    </a:moveTo>
                    <a:lnTo>
                      <a:pt x="4" y="8"/>
                    </a:lnTo>
                    <a:lnTo>
                      <a:pt x="5" y="0"/>
                    </a:lnTo>
                    <a:lnTo>
                      <a:pt x="1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6" name="Freeform 218"/>
              <p:cNvSpPr>
                <a:spLocks/>
              </p:cNvSpPr>
              <p:nvPr/>
            </p:nvSpPr>
            <p:spPr bwMode="auto">
              <a:xfrm flipV="1">
                <a:off x="978" y="3836"/>
                <a:ext cx="12" cy="9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5" y="6"/>
                  </a:cxn>
                  <a:cxn ang="0">
                    <a:pos x="6" y="1"/>
                  </a:cxn>
                  <a:cxn ang="0">
                    <a:pos x="0" y="0"/>
                  </a:cxn>
                  <a:cxn ang="0">
                    <a:pos x="0" y="6"/>
                  </a:cxn>
                </a:cxnLst>
                <a:rect l="0" t="0" r="r" b="b"/>
                <a:pathLst>
                  <a:path w="6" h="6">
                    <a:moveTo>
                      <a:pt x="0" y="6"/>
                    </a:moveTo>
                    <a:lnTo>
                      <a:pt x="5" y="6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7" name="Freeform 219"/>
              <p:cNvSpPr>
                <a:spLocks/>
              </p:cNvSpPr>
              <p:nvPr/>
            </p:nvSpPr>
            <p:spPr bwMode="auto">
              <a:xfrm flipV="1">
                <a:off x="980" y="3854"/>
                <a:ext cx="17" cy="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" y="7"/>
                  </a:cxn>
                  <a:cxn ang="0">
                    <a:pos x="8" y="1"/>
                  </a:cxn>
                  <a:cxn ang="0">
                    <a:pos x="2" y="0"/>
                  </a:cxn>
                  <a:cxn ang="0">
                    <a:pos x="0" y="6"/>
                  </a:cxn>
                </a:cxnLst>
                <a:rect l="0" t="0" r="r" b="b"/>
                <a:pathLst>
                  <a:path w="8" h="7">
                    <a:moveTo>
                      <a:pt x="0" y="6"/>
                    </a:moveTo>
                    <a:lnTo>
                      <a:pt x="7" y="7"/>
                    </a:lnTo>
                    <a:lnTo>
                      <a:pt x="8" y="1"/>
                    </a:lnTo>
                    <a:lnTo>
                      <a:pt x="2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8" name="Freeform 220"/>
              <p:cNvSpPr>
                <a:spLocks/>
              </p:cNvSpPr>
              <p:nvPr/>
            </p:nvSpPr>
            <p:spPr bwMode="auto">
              <a:xfrm flipV="1">
                <a:off x="988" y="3871"/>
                <a:ext cx="15" cy="1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5" y="7"/>
                  </a:cxn>
                  <a:cxn ang="0">
                    <a:pos x="7" y="1"/>
                  </a:cxn>
                  <a:cxn ang="0">
                    <a:pos x="1" y="0"/>
                  </a:cxn>
                  <a:cxn ang="0">
                    <a:pos x="0" y="5"/>
                  </a:cxn>
                </a:cxnLst>
                <a:rect l="0" t="0" r="r" b="b"/>
                <a:pathLst>
                  <a:path w="7" h="7">
                    <a:moveTo>
                      <a:pt x="0" y="5"/>
                    </a:moveTo>
                    <a:lnTo>
                      <a:pt x="5" y="7"/>
                    </a:lnTo>
                    <a:lnTo>
                      <a:pt x="7" y="1"/>
                    </a:lnTo>
                    <a:lnTo>
                      <a:pt x="1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9" name="Freeform 221"/>
              <p:cNvSpPr>
                <a:spLocks/>
              </p:cNvSpPr>
              <p:nvPr/>
            </p:nvSpPr>
            <p:spPr bwMode="auto">
              <a:xfrm flipV="1">
                <a:off x="997" y="3871"/>
                <a:ext cx="13" cy="1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"/>
                  </a:cxn>
                  <a:cxn ang="0">
                    <a:pos x="1" y="7"/>
                  </a:cxn>
                  <a:cxn ang="0">
                    <a:pos x="6" y="6"/>
                  </a:cxn>
                  <a:cxn ang="0">
                    <a:pos x="6" y="0"/>
                  </a:cxn>
                </a:cxnLst>
                <a:rect l="0" t="0" r="r" b="b"/>
                <a:pathLst>
                  <a:path w="6" h="7">
                    <a:moveTo>
                      <a:pt x="6" y="0"/>
                    </a:moveTo>
                    <a:lnTo>
                      <a:pt x="0" y="1"/>
                    </a:lnTo>
                    <a:lnTo>
                      <a:pt x="1" y="7"/>
                    </a:lnTo>
                    <a:lnTo>
                      <a:pt x="6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0" name="Freeform 222"/>
              <p:cNvSpPr>
                <a:spLocks/>
              </p:cNvSpPr>
              <p:nvPr/>
            </p:nvSpPr>
            <p:spPr bwMode="auto">
              <a:xfrm flipV="1">
                <a:off x="1001" y="3854"/>
                <a:ext cx="13" cy="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"/>
                  </a:cxn>
                  <a:cxn ang="0">
                    <a:pos x="1" y="6"/>
                  </a:cxn>
                  <a:cxn ang="0">
                    <a:pos x="6" y="6"/>
                  </a:cxn>
                  <a:cxn ang="0">
                    <a:pos x="5" y="0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lnTo>
                      <a:pt x="0" y="1"/>
                    </a:lnTo>
                    <a:lnTo>
                      <a:pt x="1" y="6"/>
                    </a:lnTo>
                    <a:lnTo>
                      <a:pt x="6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1" name="Freeform 223"/>
              <p:cNvSpPr>
                <a:spLocks/>
              </p:cNvSpPr>
              <p:nvPr/>
            </p:nvSpPr>
            <p:spPr bwMode="auto">
              <a:xfrm flipV="1">
                <a:off x="1005" y="3835"/>
                <a:ext cx="13" cy="9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"/>
                  </a:cxn>
                  <a:cxn ang="0">
                    <a:pos x="1" y="6"/>
                  </a:cxn>
                  <a:cxn ang="0">
                    <a:pos x="6" y="5"/>
                  </a:cxn>
                  <a:cxn ang="0">
                    <a:pos x="5" y="0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lnTo>
                      <a:pt x="0" y="1"/>
                    </a:lnTo>
                    <a:lnTo>
                      <a:pt x="1" y="6"/>
                    </a:lnTo>
                    <a:lnTo>
                      <a:pt x="6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2" name="Freeform 224"/>
              <p:cNvSpPr>
                <a:spLocks/>
              </p:cNvSpPr>
              <p:nvPr/>
            </p:nvSpPr>
            <p:spPr bwMode="auto">
              <a:xfrm flipV="1">
                <a:off x="1010" y="3816"/>
                <a:ext cx="10" cy="12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2"/>
                  </a:cxn>
                  <a:cxn ang="0">
                    <a:pos x="0" y="8"/>
                  </a:cxn>
                  <a:cxn ang="0">
                    <a:pos x="5" y="7"/>
                  </a:cxn>
                  <a:cxn ang="0">
                    <a:pos x="5" y="0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lnTo>
                      <a:pt x="0" y="2"/>
                    </a:lnTo>
                    <a:lnTo>
                      <a:pt x="0" y="8"/>
                    </a:lnTo>
                    <a:lnTo>
                      <a:pt x="5" y="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3" name="Freeform 225"/>
              <p:cNvSpPr>
                <a:spLocks/>
              </p:cNvSpPr>
              <p:nvPr/>
            </p:nvSpPr>
            <p:spPr bwMode="auto">
              <a:xfrm flipV="1">
                <a:off x="1010" y="3798"/>
                <a:ext cx="14" cy="1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"/>
                  </a:cxn>
                  <a:cxn ang="0">
                    <a:pos x="1" y="8"/>
                  </a:cxn>
                  <a:cxn ang="0">
                    <a:pos x="7" y="7"/>
                  </a:cxn>
                  <a:cxn ang="0">
                    <a:pos x="5" y="0"/>
                  </a:cxn>
                </a:cxnLst>
                <a:rect l="0" t="0" r="r" b="b"/>
                <a:pathLst>
                  <a:path w="7" h="8">
                    <a:moveTo>
                      <a:pt x="5" y="0"/>
                    </a:moveTo>
                    <a:lnTo>
                      <a:pt x="0" y="1"/>
                    </a:lnTo>
                    <a:lnTo>
                      <a:pt x="1" y="8"/>
                    </a:lnTo>
                    <a:lnTo>
                      <a:pt x="7" y="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4" name="Freeform 226"/>
              <p:cNvSpPr>
                <a:spLocks/>
              </p:cNvSpPr>
              <p:nvPr/>
            </p:nvSpPr>
            <p:spPr bwMode="auto">
              <a:xfrm flipV="1">
                <a:off x="1014" y="3779"/>
                <a:ext cx="15" cy="1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1" y="8"/>
                  </a:cxn>
                  <a:cxn ang="0">
                    <a:pos x="7" y="7"/>
                  </a:cxn>
                  <a:cxn ang="0">
                    <a:pos x="6" y="0"/>
                  </a:cxn>
                </a:cxnLst>
                <a:rect l="0" t="0" r="r" b="b"/>
                <a:pathLst>
                  <a:path w="7" h="8">
                    <a:moveTo>
                      <a:pt x="6" y="0"/>
                    </a:moveTo>
                    <a:lnTo>
                      <a:pt x="0" y="0"/>
                    </a:lnTo>
                    <a:lnTo>
                      <a:pt x="1" y="8"/>
                    </a:lnTo>
                    <a:lnTo>
                      <a:pt x="7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5" name="Freeform 227"/>
              <p:cNvSpPr>
                <a:spLocks/>
              </p:cNvSpPr>
              <p:nvPr/>
            </p:nvSpPr>
            <p:spPr bwMode="auto">
              <a:xfrm flipV="1">
                <a:off x="1016" y="3760"/>
                <a:ext cx="15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"/>
                  </a:cxn>
                  <a:cxn ang="0">
                    <a:pos x="1" y="8"/>
                  </a:cxn>
                  <a:cxn ang="0">
                    <a:pos x="7" y="8"/>
                  </a:cxn>
                  <a:cxn ang="0">
                    <a:pos x="6" y="0"/>
                  </a:cxn>
                </a:cxnLst>
                <a:rect l="0" t="0" r="r" b="b"/>
                <a:pathLst>
                  <a:path w="7" h="8">
                    <a:moveTo>
                      <a:pt x="6" y="0"/>
                    </a:moveTo>
                    <a:lnTo>
                      <a:pt x="0" y="1"/>
                    </a:lnTo>
                    <a:lnTo>
                      <a:pt x="1" y="8"/>
                    </a:lnTo>
                    <a:lnTo>
                      <a:pt x="7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6" name="Freeform 228"/>
              <p:cNvSpPr>
                <a:spLocks/>
              </p:cNvSpPr>
              <p:nvPr/>
            </p:nvSpPr>
            <p:spPr bwMode="auto">
              <a:xfrm flipV="1">
                <a:off x="1018" y="3743"/>
                <a:ext cx="17" cy="1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1"/>
                  </a:cxn>
                  <a:cxn ang="0">
                    <a:pos x="1" y="7"/>
                  </a:cxn>
                  <a:cxn ang="0">
                    <a:pos x="8" y="7"/>
                  </a:cxn>
                  <a:cxn ang="0">
                    <a:pos x="7" y="0"/>
                  </a:cxn>
                </a:cxnLst>
                <a:rect l="0" t="0" r="r" b="b"/>
                <a:pathLst>
                  <a:path w="8" h="7">
                    <a:moveTo>
                      <a:pt x="7" y="0"/>
                    </a:moveTo>
                    <a:lnTo>
                      <a:pt x="0" y="1"/>
                    </a:lnTo>
                    <a:lnTo>
                      <a:pt x="1" y="7"/>
                    </a:lnTo>
                    <a:lnTo>
                      <a:pt x="8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7" name="Freeform 229"/>
              <p:cNvSpPr>
                <a:spLocks/>
              </p:cNvSpPr>
              <p:nvPr/>
            </p:nvSpPr>
            <p:spPr bwMode="auto">
              <a:xfrm flipV="1">
                <a:off x="1020" y="3724"/>
                <a:ext cx="17" cy="9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0"/>
                  </a:cxn>
                  <a:cxn ang="0">
                    <a:pos x="2" y="6"/>
                  </a:cxn>
                  <a:cxn ang="0">
                    <a:pos x="8" y="6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7" y="0"/>
                    </a:moveTo>
                    <a:lnTo>
                      <a:pt x="0" y="0"/>
                    </a:lnTo>
                    <a:lnTo>
                      <a:pt x="2" y="6"/>
                    </a:lnTo>
                    <a:lnTo>
                      <a:pt x="8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8" name="Freeform 230"/>
              <p:cNvSpPr>
                <a:spLocks/>
              </p:cNvSpPr>
              <p:nvPr/>
            </p:nvSpPr>
            <p:spPr bwMode="auto">
              <a:xfrm flipV="1">
                <a:off x="1024" y="3705"/>
                <a:ext cx="13" cy="1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"/>
                  </a:cxn>
                  <a:cxn ang="0">
                    <a:pos x="0" y="7"/>
                  </a:cxn>
                  <a:cxn ang="0">
                    <a:pos x="6" y="6"/>
                  </a:cxn>
                  <a:cxn ang="0">
                    <a:pos x="6" y="0"/>
                  </a:cxn>
                </a:cxnLst>
                <a:rect l="0" t="0" r="r" b="b"/>
                <a:pathLst>
                  <a:path w="6" h="7">
                    <a:moveTo>
                      <a:pt x="6" y="0"/>
                    </a:moveTo>
                    <a:lnTo>
                      <a:pt x="0" y="1"/>
                    </a:lnTo>
                    <a:lnTo>
                      <a:pt x="0" y="7"/>
                    </a:lnTo>
                    <a:lnTo>
                      <a:pt x="6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9" name="Freeform 231"/>
              <p:cNvSpPr>
                <a:spLocks/>
              </p:cNvSpPr>
              <p:nvPr/>
            </p:nvSpPr>
            <p:spPr bwMode="auto">
              <a:xfrm flipV="1">
                <a:off x="1026" y="3688"/>
                <a:ext cx="13" cy="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1" y="6"/>
                  </a:cxn>
                  <a:cxn ang="0">
                    <a:pos x="6" y="5"/>
                  </a:cxn>
                  <a:cxn ang="0">
                    <a:pos x="6" y="0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1" y="6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0" name="Freeform 232"/>
              <p:cNvSpPr>
                <a:spLocks/>
              </p:cNvSpPr>
              <p:nvPr/>
            </p:nvSpPr>
            <p:spPr bwMode="auto">
              <a:xfrm flipV="1">
                <a:off x="1031" y="3669"/>
                <a:ext cx="12" cy="9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"/>
                  </a:cxn>
                  <a:cxn ang="0">
                    <a:pos x="1" y="6"/>
                  </a:cxn>
                  <a:cxn ang="0">
                    <a:pos x="6" y="6"/>
                  </a:cxn>
                  <a:cxn ang="0">
                    <a:pos x="5" y="0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lnTo>
                      <a:pt x="0" y="1"/>
                    </a:lnTo>
                    <a:lnTo>
                      <a:pt x="1" y="6"/>
                    </a:lnTo>
                    <a:lnTo>
                      <a:pt x="6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1" name="Freeform 233"/>
              <p:cNvSpPr>
                <a:spLocks/>
              </p:cNvSpPr>
              <p:nvPr/>
            </p:nvSpPr>
            <p:spPr bwMode="auto">
              <a:xfrm flipV="1">
                <a:off x="1033" y="3649"/>
                <a:ext cx="12" cy="1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"/>
                  </a:cxn>
                  <a:cxn ang="0">
                    <a:pos x="1" y="7"/>
                  </a:cxn>
                  <a:cxn ang="0">
                    <a:pos x="6" y="6"/>
                  </a:cxn>
                  <a:cxn ang="0">
                    <a:pos x="5" y="0"/>
                  </a:cxn>
                </a:cxnLst>
                <a:rect l="0" t="0" r="r" b="b"/>
                <a:pathLst>
                  <a:path w="6" h="7">
                    <a:moveTo>
                      <a:pt x="5" y="0"/>
                    </a:moveTo>
                    <a:lnTo>
                      <a:pt x="0" y="1"/>
                    </a:lnTo>
                    <a:lnTo>
                      <a:pt x="1" y="7"/>
                    </a:lnTo>
                    <a:lnTo>
                      <a:pt x="6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2" name="Freeform 234"/>
              <p:cNvSpPr>
                <a:spLocks/>
              </p:cNvSpPr>
              <p:nvPr/>
            </p:nvSpPr>
            <p:spPr bwMode="auto">
              <a:xfrm flipV="1">
                <a:off x="1037" y="3632"/>
                <a:ext cx="15" cy="1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"/>
                  </a:cxn>
                  <a:cxn ang="0">
                    <a:pos x="1" y="8"/>
                  </a:cxn>
                  <a:cxn ang="0">
                    <a:pos x="7" y="7"/>
                  </a:cxn>
                  <a:cxn ang="0">
                    <a:pos x="6" y="0"/>
                  </a:cxn>
                </a:cxnLst>
                <a:rect l="0" t="0" r="r" b="b"/>
                <a:pathLst>
                  <a:path w="7" h="8">
                    <a:moveTo>
                      <a:pt x="6" y="0"/>
                    </a:moveTo>
                    <a:lnTo>
                      <a:pt x="0" y="1"/>
                    </a:lnTo>
                    <a:lnTo>
                      <a:pt x="1" y="8"/>
                    </a:lnTo>
                    <a:lnTo>
                      <a:pt x="7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3" name="Freeform 235"/>
              <p:cNvSpPr>
                <a:spLocks/>
              </p:cNvSpPr>
              <p:nvPr/>
            </p:nvSpPr>
            <p:spPr bwMode="auto">
              <a:xfrm flipV="1">
                <a:off x="1041" y="3612"/>
                <a:ext cx="15" cy="1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0"/>
                  </a:cxn>
                  <a:cxn ang="0">
                    <a:pos x="1" y="8"/>
                  </a:cxn>
                  <a:cxn ang="0">
                    <a:pos x="7" y="7"/>
                  </a:cxn>
                  <a:cxn ang="0">
                    <a:pos x="7" y="0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lnTo>
                      <a:pt x="0" y="0"/>
                    </a:lnTo>
                    <a:lnTo>
                      <a:pt x="1" y="8"/>
                    </a:lnTo>
                    <a:lnTo>
                      <a:pt x="7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4" name="Freeform 236"/>
              <p:cNvSpPr>
                <a:spLocks/>
              </p:cNvSpPr>
              <p:nvPr/>
            </p:nvSpPr>
            <p:spPr bwMode="auto">
              <a:xfrm flipV="1">
                <a:off x="1043" y="3595"/>
                <a:ext cx="17" cy="1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"/>
                  </a:cxn>
                  <a:cxn ang="0">
                    <a:pos x="1" y="6"/>
                  </a:cxn>
                  <a:cxn ang="0">
                    <a:pos x="2" y="8"/>
                  </a:cxn>
                  <a:cxn ang="0">
                    <a:pos x="8" y="7"/>
                  </a:cxn>
                  <a:cxn ang="0">
                    <a:pos x="7" y="4"/>
                  </a:cxn>
                  <a:cxn ang="0">
                    <a:pos x="6" y="0"/>
                  </a:cxn>
                </a:cxnLst>
                <a:rect l="0" t="0" r="r" b="b"/>
                <a:pathLst>
                  <a:path w="8" h="8">
                    <a:moveTo>
                      <a:pt x="6" y="0"/>
                    </a:moveTo>
                    <a:lnTo>
                      <a:pt x="0" y="1"/>
                    </a:lnTo>
                    <a:lnTo>
                      <a:pt x="1" y="6"/>
                    </a:lnTo>
                    <a:lnTo>
                      <a:pt x="2" y="8"/>
                    </a:lnTo>
                    <a:lnTo>
                      <a:pt x="8" y="7"/>
                    </a:lnTo>
                    <a:lnTo>
                      <a:pt x="7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5" name="Freeform 237"/>
              <p:cNvSpPr>
                <a:spLocks/>
              </p:cNvSpPr>
              <p:nvPr/>
            </p:nvSpPr>
            <p:spPr bwMode="auto">
              <a:xfrm flipV="1">
                <a:off x="1050" y="3576"/>
                <a:ext cx="14" cy="1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"/>
                  </a:cxn>
                  <a:cxn ang="0">
                    <a:pos x="3" y="8"/>
                  </a:cxn>
                  <a:cxn ang="0">
                    <a:pos x="7" y="7"/>
                  </a:cxn>
                  <a:cxn ang="0">
                    <a:pos x="5" y="0"/>
                  </a:cxn>
                </a:cxnLst>
                <a:rect l="0" t="0" r="r" b="b"/>
                <a:pathLst>
                  <a:path w="7" h="8">
                    <a:moveTo>
                      <a:pt x="5" y="0"/>
                    </a:moveTo>
                    <a:lnTo>
                      <a:pt x="0" y="1"/>
                    </a:lnTo>
                    <a:lnTo>
                      <a:pt x="3" y="8"/>
                    </a:lnTo>
                    <a:lnTo>
                      <a:pt x="7" y="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6" name="Freeform 238"/>
              <p:cNvSpPr>
                <a:spLocks/>
              </p:cNvSpPr>
              <p:nvPr/>
            </p:nvSpPr>
            <p:spPr bwMode="auto">
              <a:xfrm flipV="1">
                <a:off x="1056" y="3560"/>
                <a:ext cx="12" cy="9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0"/>
                  </a:cxn>
                  <a:cxn ang="0">
                    <a:pos x="2" y="6"/>
                  </a:cxn>
                  <a:cxn ang="0">
                    <a:pos x="6" y="6"/>
                  </a:cxn>
                  <a:cxn ang="0">
                    <a:pos x="5" y="0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lnTo>
                      <a:pt x="0" y="0"/>
                    </a:lnTo>
                    <a:lnTo>
                      <a:pt x="2" y="6"/>
                    </a:lnTo>
                    <a:lnTo>
                      <a:pt x="6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7" name="Freeform 239"/>
              <p:cNvSpPr>
                <a:spLocks/>
              </p:cNvSpPr>
              <p:nvPr/>
            </p:nvSpPr>
            <p:spPr bwMode="auto">
              <a:xfrm flipV="1">
                <a:off x="1062" y="3541"/>
                <a:ext cx="13" cy="9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"/>
                  </a:cxn>
                  <a:cxn ang="0">
                    <a:pos x="2" y="6"/>
                  </a:cxn>
                  <a:cxn ang="0">
                    <a:pos x="6" y="5"/>
                  </a:cxn>
                  <a:cxn ang="0">
                    <a:pos x="5" y="0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lnTo>
                      <a:pt x="0" y="1"/>
                    </a:lnTo>
                    <a:lnTo>
                      <a:pt x="2" y="6"/>
                    </a:lnTo>
                    <a:lnTo>
                      <a:pt x="6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8" name="Freeform 240"/>
              <p:cNvSpPr>
                <a:spLocks/>
              </p:cNvSpPr>
              <p:nvPr/>
            </p:nvSpPr>
            <p:spPr bwMode="auto">
              <a:xfrm flipV="1">
                <a:off x="1066" y="3523"/>
                <a:ext cx="15" cy="1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"/>
                  </a:cxn>
                  <a:cxn ang="0">
                    <a:pos x="1" y="7"/>
                  </a:cxn>
                  <a:cxn ang="0">
                    <a:pos x="7" y="5"/>
                  </a:cxn>
                  <a:cxn ang="0">
                    <a:pos x="6" y="0"/>
                  </a:cxn>
                </a:cxnLst>
                <a:rect l="0" t="0" r="r" b="b"/>
                <a:pathLst>
                  <a:path w="7" h="7">
                    <a:moveTo>
                      <a:pt x="6" y="0"/>
                    </a:moveTo>
                    <a:lnTo>
                      <a:pt x="0" y="1"/>
                    </a:lnTo>
                    <a:lnTo>
                      <a:pt x="1" y="7"/>
                    </a:lnTo>
                    <a:lnTo>
                      <a:pt x="7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9" name="Freeform 241"/>
              <p:cNvSpPr>
                <a:spLocks/>
              </p:cNvSpPr>
              <p:nvPr/>
            </p:nvSpPr>
            <p:spPr bwMode="auto">
              <a:xfrm flipV="1">
                <a:off x="1075" y="3504"/>
                <a:ext cx="17" cy="1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5"/>
                  </a:cxn>
                  <a:cxn ang="0">
                    <a:pos x="3" y="10"/>
                  </a:cxn>
                  <a:cxn ang="0">
                    <a:pos x="8" y="6"/>
                  </a:cxn>
                  <a:cxn ang="0">
                    <a:pos x="4" y="0"/>
                  </a:cxn>
                </a:cxnLst>
                <a:rect l="0" t="0" r="r" b="b"/>
                <a:pathLst>
                  <a:path w="8" h="10">
                    <a:moveTo>
                      <a:pt x="4" y="0"/>
                    </a:moveTo>
                    <a:lnTo>
                      <a:pt x="0" y="5"/>
                    </a:lnTo>
                    <a:lnTo>
                      <a:pt x="3" y="10"/>
                    </a:lnTo>
                    <a:lnTo>
                      <a:pt x="8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90" name="Freeform 242"/>
              <p:cNvSpPr>
                <a:spLocks/>
              </p:cNvSpPr>
              <p:nvPr/>
            </p:nvSpPr>
            <p:spPr bwMode="auto">
              <a:xfrm flipV="1">
                <a:off x="1087" y="3488"/>
                <a:ext cx="13" cy="1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4"/>
                  </a:cxn>
                  <a:cxn ang="0">
                    <a:pos x="1" y="7"/>
                  </a:cxn>
                  <a:cxn ang="0">
                    <a:pos x="3" y="4"/>
                  </a:cxn>
                  <a:cxn ang="0">
                    <a:pos x="1" y="6"/>
                  </a:cxn>
                  <a:cxn ang="0">
                    <a:pos x="2" y="10"/>
                  </a:cxn>
                  <a:cxn ang="0">
                    <a:pos x="6" y="8"/>
                  </a:cxn>
                  <a:cxn ang="0">
                    <a:pos x="5" y="2"/>
                  </a:cxn>
                  <a:cxn ang="0">
                    <a:pos x="4" y="0"/>
                  </a:cxn>
                </a:cxnLst>
                <a:rect l="0" t="0" r="r" b="b"/>
                <a:pathLst>
                  <a:path w="6" h="10">
                    <a:moveTo>
                      <a:pt x="4" y="0"/>
                    </a:moveTo>
                    <a:lnTo>
                      <a:pt x="0" y="4"/>
                    </a:lnTo>
                    <a:lnTo>
                      <a:pt x="1" y="7"/>
                    </a:lnTo>
                    <a:lnTo>
                      <a:pt x="3" y="4"/>
                    </a:lnTo>
                    <a:lnTo>
                      <a:pt x="1" y="6"/>
                    </a:lnTo>
                    <a:lnTo>
                      <a:pt x="2" y="10"/>
                    </a:lnTo>
                    <a:lnTo>
                      <a:pt x="6" y="8"/>
                    </a:lnTo>
                    <a:lnTo>
                      <a:pt x="5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91" name="Freeform 243"/>
              <p:cNvSpPr>
                <a:spLocks/>
              </p:cNvSpPr>
              <p:nvPr/>
            </p:nvSpPr>
            <p:spPr bwMode="auto">
              <a:xfrm flipV="1">
                <a:off x="1100" y="3471"/>
                <a:ext cx="13" cy="1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3" y="9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5" y="1"/>
                  </a:cxn>
                  <a:cxn ang="0">
                    <a:pos x="4" y="0"/>
                  </a:cxn>
                </a:cxnLst>
                <a:rect l="0" t="0" r="r" b="b"/>
                <a:pathLst>
                  <a:path w="6" h="9">
                    <a:moveTo>
                      <a:pt x="4" y="0"/>
                    </a:move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3" y="9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5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92" name="Freeform 244"/>
              <p:cNvSpPr>
                <a:spLocks/>
              </p:cNvSpPr>
              <p:nvPr/>
            </p:nvSpPr>
            <p:spPr bwMode="auto">
              <a:xfrm flipV="1">
                <a:off x="1113" y="3459"/>
                <a:ext cx="18" cy="12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7" y="8"/>
                  </a:cxn>
                  <a:cxn ang="0">
                    <a:pos x="9" y="4"/>
                  </a:cxn>
                  <a:cxn ang="0">
                    <a:pos x="5" y="0"/>
                  </a:cxn>
                  <a:cxn ang="0">
                    <a:pos x="4" y="3"/>
                  </a:cxn>
                  <a:cxn ang="0">
                    <a:pos x="6" y="1"/>
                  </a:cxn>
                  <a:cxn ang="0">
                    <a:pos x="5" y="0"/>
                  </a:cxn>
                </a:cxnLst>
                <a:rect l="0" t="0" r="r" b="b"/>
                <a:pathLst>
                  <a:path w="9" h="8">
                    <a:moveTo>
                      <a:pt x="5" y="0"/>
                    </a:moveTo>
                    <a:lnTo>
                      <a:pt x="0" y="5"/>
                    </a:lnTo>
                    <a:lnTo>
                      <a:pt x="1" y="5"/>
                    </a:lnTo>
                    <a:lnTo>
                      <a:pt x="7" y="8"/>
                    </a:lnTo>
                    <a:lnTo>
                      <a:pt x="9" y="4"/>
                    </a:lnTo>
                    <a:lnTo>
                      <a:pt x="5" y="0"/>
                    </a:lnTo>
                    <a:lnTo>
                      <a:pt x="4" y="3"/>
                    </a:lnTo>
                    <a:lnTo>
                      <a:pt x="6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93" name="Freeform 245"/>
              <p:cNvSpPr>
                <a:spLocks/>
              </p:cNvSpPr>
              <p:nvPr/>
            </p:nvSpPr>
            <p:spPr bwMode="auto">
              <a:xfrm flipV="1">
                <a:off x="1136" y="3449"/>
                <a:ext cx="16" cy="1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4"/>
                  </a:cxn>
                  <a:cxn ang="0">
                    <a:pos x="4" y="8"/>
                  </a:cxn>
                  <a:cxn ang="0">
                    <a:pos x="4" y="8"/>
                  </a:cxn>
                  <a:cxn ang="0">
                    <a:pos x="8" y="2"/>
                  </a:cxn>
                  <a:cxn ang="0">
                    <a:pos x="7" y="2"/>
                  </a:cxn>
                  <a:cxn ang="0">
                    <a:pos x="4" y="6"/>
                  </a:cxn>
                  <a:cxn ang="0">
                    <a:pos x="7" y="2"/>
                  </a:cxn>
                  <a:cxn ang="0">
                    <a:pos x="4" y="0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4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4" y="6"/>
                    </a:lnTo>
                    <a:lnTo>
                      <a:pt x="7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94" name="Freeform 246"/>
              <p:cNvSpPr>
                <a:spLocks/>
              </p:cNvSpPr>
              <p:nvPr/>
            </p:nvSpPr>
            <p:spPr bwMode="auto">
              <a:xfrm flipV="1">
                <a:off x="1157" y="3439"/>
                <a:ext cx="16" cy="1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6" y="9"/>
                  </a:cxn>
                  <a:cxn ang="0">
                    <a:pos x="8" y="2"/>
                  </a:cxn>
                  <a:cxn ang="0">
                    <a:pos x="3" y="1"/>
                  </a:cxn>
                  <a:cxn ang="0">
                    <a:pos x="3" y="0"/>
                  </a:cxn>
                </a:cxnLst>
                <a:rect l="0" t="0" r="r" b="b"/>
                <a:pathLst>
                  <a:path w="8" h="9">
                    <a:moveTo>
                      <a:pt x="3" y="0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6" y="9"/>
                    </a:lnTo>
                    <a:lnTo>
                      <a:pt x="8" y="2"/>
                    </a:lnTo>
                    <a:lnTo>
                      <a:pt x="3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95" name="Freeform 247"/>
              <p:cNvSpPr>
                <a:spLocks/>
              </p:cNvSpPr>
              <p:nvPr/>
            </p:nvSpPr>
            <p:spPr bwMode="auto">
              <a:xfrm flipV="1">
                <a:off x="1184" y="3435"/>
                <a:ext cx="15" cy="1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5"/>
                  </a:cxn>
                  <a:cxn ang="0">
                    <a:pos x="2" y="6"/>
                  </a:cxn>
                  <a:cxn ang="0">
                    <a:pos x="5" y="7"/>
                  </a:cxn>
                  <a:cxn ang="0">
                    <a:pos x="7" y="1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7" h="7">
                    <a:moveTo>
                      <a:pt x="2" y="0"/>
                    </a:moveTo>
                    <a:lnTo>
                      <a:pt x="0" y="5"/>
                    </a:lnTo>
                    <a:lnTo>
                      <a:pt x="2" y="6"/>
                    </a:lnTo>
                    <a:lnTo>
                      <a:pt x="5" y="7"/>
                    </a:lnTo>
                    <a:lnTo>
                      <a:pt x="7" y="1"/>
                    </a:lnTo>
                    <a:lnTo>
                      <a:pt x="3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96" name="Freeform 248"/>
              <p:cNvSpPr>
                <a:spLocks/>
              </p:cNvSpPr>
              <p:nvPr/>
            </p:nvSpPr>
            <p:spPr bwMode="auto">
              <a:xfrm flipV="1">
                <a:off x="1205" y="3430"/>
                <a:ext cx="15" cy="1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8"/>
                  </a:cxn>
                  <a:cxn ang="0">
                    <a:pos x="7" y="1"/>
                  </a:cxn>
                  <a:cxn ang="0">
                    <a:pos x="5" y="1"/>
                  </a:cxn>
                  <a:cxn ang="0">
                    <a:pos x="5" y="4"/>
                  </a:cxn>
                  <a:cxn ang="0">
                    <a:pos x="5" y="1"/>
                  </a:cxn>
                  <a:cxn ang="0">
                    <a:pos x="1" y="0"/>
                  </a:cxn>
                </a:cxnLst>
                <a:rect l="0" t="0" r="r" b="b"/>
                <a:pathLst>
                  <a:path w="7" h="8">
                    <a:moveTo>
                      <a:pt x="1" y="0"/>
                    </a:moveTo>
                    <a:lnTo>
                      <a:pt x="0" y="7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7" y="8"/>
                    </a:lnTo>
                    <a:lnTo>
                      <a:pt x="7" y="1"/>
                    </a:lnTo>
                    <a:lnTo>
                      <a:pt x="5" y="1"/>
                    </a:lnTo>
                    <a:lnTo>
                      <a:pt x="5" y="4"/>
                    </a:lnTo>
                    <a:lnTo>
                      <a:pt x="5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97" name="Freeform 249"/>
              <p:cNvSpPr>
                <a:spLocks/>
              </p:cNvSpPr>
              <p:nvPr/>
            </p:nvSpPr>
            <p:spPr bwMode="auto">
              <a:xfrm flipV="1">
                <a:off x="1232" y="3429"/>
                <a:ext cx="15" cy="1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7" y="7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4" y="3"/>
                  </a:cxn>
                  <a:cxn ang="0">
                    <a:pos x="6" y="1"/>
                  </a:cxn>
                  <a:cxn ang="0">
                    <a:pos x="1" y="0"/>
                  </a:cxn>
                </a:cxnLst>
                <a:rect l="0" t="0" r="r" b="b"/>
                <a:pathLst>
                  <a:path w="7" h="7">
                    <a:moveTo>
                      <a:pt x="1" y="0"/>
                    </a:moveTo>
                    <a:lnTo>
                      <a:pt x="0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7" y="7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3"/>
                    </a:lnTo>
                    <a:lnTo>
                      <a:pt x="6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98" name="Freeform 250"/>
              <p:cNvSpPr>
                <a:spLocks/>
              </p:cNvSpPr>
              <p:nvPr/>
            </p:nvSpPr>
            <p:spPr bwMode="auto">
              <a:xfrm flipV="1">
                <a:off x="1257" y="3429"/>
                <a:ext cx="11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"/>
                  </a:cxn>
                  <a:cxn ang="0">
                    <a:pos x="3" y="7"/>
                  </a:cxn>
                  <a:cxn ang="0">
                    <a:pos x="5" y="7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0" y="0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lnTo>
                      <a:pt x="0" y="7"/>
                    </a:lnTo>
                    <a:lnTo>
                      <a:pt x="3" y="7"/>
                    </a:lnTo>
                    <a:lnTo>
                      <a:pt x="5" y="7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19050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899" name="Line 251"/>
            <p:cNvSpPr>
              <a:spLocks noChangeShapeType="1"/>
            </p:cNvSpPr>
            <p:nvPr/>
          </p:nvSpPr>
          <p:spPr bwMode="auto">
            <a:xfrm flipV="1">
              <a:off x="624" y="2800"/>
              <a:ext cx="6" cy="10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900" name="Text Box 252"/>
            <p:cNvSpPr txBox="1">
              <a:spLocks noChangeArrowheads="1"/>
            </p:cNvSpPr>
            <p:nvPr/>
          </p:nvSpPr>
          <p:spPr bwMode="auto">
            <a:xfrm>
              <a:off x="439" y="2640"/>
              <a:ext cx="19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Symbol" pitchFamily="18" charset="2"/>
                  <a:ea typeface="新細明體" pitchFamily="18" charset="-120"/>
                </a:rPr>
                <a:t>a</a:t>
              </a:r>
            </a:p>
          </p:txBody>
        </p:sp>
        <p:sp>
          <p:nvSpPr>
            <p:cNvPr id="27901" name="Line 253"/>
            <p:cNvSpPr>
              <a:spLocks noChangeShapeType="1"/>
            </p:cNvSpPr>
            <p:nvPr/>
          </p:nvSpPr>
          <p:spPr bwMode="auto">
            <a:xfrm>
              <a:off x="630" y="3399"/>
              <a:ext cx="13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902" name="Text Box 254"/>
            <p:cNvSpPr txBox="1">
              <a:spLocks noChangeArrowheads="1"/>
            </p:cNvSpPr>
            <p:nvPr/>
          </p:nvSpPr>
          <p:spPr bwMode="auto">
            <a:xfrm>
              <a:off x="1937" y="3348"/>
              <a:ext cx="20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Symbol" pitchFamily="18" charset="2"/>
                  <a:ea typeface="新細明體" pitchFamily="18" charset="-120"/>
                </a:rPr>
                <a:t>w</a:t>
              </a:r>
            </a:p>
          </p:txBody>
        </p:sp>
        <p:sp>
          <p:nvSpPr>
            <p:cNvPr id="27903" name="Rectangle 255"/>
            <p:cNvSpPr>
              <a:spLocks noChangeArrowheads="1"/>
            </p:cNvSpPr>
            <p:nvPr/>
          </p:nvSpPr>
          <p:spPr bwMode="auto">
            <a:xfrm>
              <a:off x="192" y="3142"/>
              <a:ext cx="427" cy="26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04" name="Rectangle 256"/>
            <p:cNvSpPr>
              <a:spLocks noChangeArrowheads="1"/>
            </p:cNvSpPr>
            <p:nvPr/>
          </p:nvSpPr>
          <p:spPr bwMode="auto">
            <a:xfrm>
              <a:off x="1886" y="3071"/>
              <a:ext cx="427" cy="26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05" name="Text Box 257"/>
            <p:cNvSpPr txBox="1">
              <a:spLocks noChangeArrowheads="1"/>
            </p:cNvSpPr>
            <p:nvPr/>
          </p:nvSpPr>
          <p:spPr bwMode="auto">
            <a:xfrm>
              <a:off x="437" y="3676"/>
              <a:ext cx="18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Arial" charset="0"/>
                  <a:ea typeface="新細明體" pitchFamily="18" charset="-120"/>
                </a:rPr>
                <a:t>g</a:t>
              </a:r>
            </a:p>
          </p:txBody>
        </p:sp>
        <p:sp>
          <p:nvSpPr>
            <p:cNvPr id="27906" name="Text Box 258"/>
            <p:cNvSpPr txBox="1">
              <a:spLocks noChangeArrowheads="1"/>
            </p:cNvSpPr>
            <p:nvPr/>
          </p:nvSpPr>
          <p:spPr bwMode="auto">
            <a:xfrm>
              <a:off x="437" y="3312"/>
              <a:ext cx="18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Arial" charset="0"/>
                  <a:ea typeface="新細明體" pitchFamily="18" charset="-120"/>
                </a:rPr>
                <a:t>0</a:t>
              </a:r>
            </a:p>
          </p:txBody>
        </p:sp>
        <p:grpSp>
          <p:nvGrpSpPr>
            <p:cNvPr id="27907" name="Group 259"/>
            <p:cNvGrpSpPr>
              <a:grpSpLocks/>
            </p:cNvGrpSpPr>
            <p:nvPr/>
          </p:nvGrpSpPr>
          <p:grpSpPr bwMode="auto">
            <a:xfrm>
              <a:off x="1139" y="3176"/>
              <a:ext cx="244" cy="337"/>
              <a:chOff x="2278" y="1687"/>
              <a:chExt cx="244" cy="337"/>
            </a:xfrm>
          </p:grpSpPr>
          <p:sp>
            <p:nvSpPr>
              <p:cNvPr id="27908" name="Rectangle 260"/>
              <p:cNvSpPr>
                <a:spLocks noChangeArrowheads="1"/>
              </p:cNvSpPr>
              <p:nvPr/>
            </p:nvSpPr>
            <p:spPr bwMode="auto">
              <a:xfrm>
                <a:off x="2278" y="1870"/>
                <a:ext cx="2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TW" sz="1600">
                    <a:latin typeface="Symbol" pitchFamily="18" charset="2"/>
                    <a:ea typeface="新細明體" pitchFamily="18" charset="-120"/>
                  </a:rPr>
                  <a:t>w</a:t>
                </a:r>
                <a:r>
                  <a:rPr lang="en-US" altLang="zh-TW" sz="1600" baseline="-25000">
                    <a:latin typeface="Arial" charset="0"/>
                    <a:ea typeface="新細明體" pitchFamily="18" charset="-120"/>
                  </a:rPr>
                  <a:t>S</a:t>
                </a:r>
              </a:p>
            </p:txBody>
          </p:sp>
          <p:sp>
            <p:nvSpPr>
              <p:cNvPr id="27909" name="Line 261"/>
              <p:cNvSpPr>
                <a:spLocks noChangeShapeType="1"/>
              </p:cNvSpPr>
              <p:nvPr/>
            </p:nvSpPr>
            <p:spPr bwMode="auto">
              <a:xfrm flipV="1">
                <a:off x="2315" y="1687"/>
                <a:ext cx="0" cy="2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910" name="Group 262"/>
          <p:cNvGrpSpPr>
            <a:grpSpLocks/>
          </p:cNvGrpSpPr>
          <p:nvPr/>
        </p:nvGrpSpPr>
        <p:grpSpPr bwMode="auto">
          <a:xfrm>
            <a:off x="904875" y="2439988"/>
            <a:ext cx="5056188" cy="1924050"/>
            <a:chOff x="526" y="1450"/>
            <a:chExt cx="3185" cy="1212"/>
          </a:xfrm>
        </p:grpSpPr>
        <p:sp>
          <p:nvSpPr>
            <p:cNvPr id="27911" name="Oval 263"/>
            <p:cNvSpPr>
              <a:spLocks noChangeArrowheads="1"/>
            </p:cNvSpPr>
            <p:nvPr/>
          </p:nvSpPr>
          <p:spPr bwMode="auto">
            <a:xfrm>
              <a:off x="1021" y="1634"/>
              <a:ext cx="594" cy="978"/>
            </a:xfrm>
            <a:prstGeom prst="ellips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912" name="Group 264"/>
            <p:cNvGrpSpPr>
              <a:grpSpLocks/>
            </p:cNvGrpSpPr>
            <p:nvPr/>
          </p:nvGrpSpPr>
          <p:grpSpPr bwMode="auto">
            <a:xfrm>
              <a:off x="526" y="1742"/>
              <a:ext cx="1702" cy="920"/>
              <a:chOff x="526" y="1742"/>
              <a:chExt cx="1702" cy="920"/>
            </a:xfrm>
          </p:grpSpPr>
          <p:grpSp>
            <p:nvGrpSpPr>
              <p:cNvPr id="27913" name="Group 265"/>
              <p:cNvGrpSpPr>
                <a:grpSpLocks/>
              </p:cNvGrpSpPr>
              <p:nvPr/>
            </p:nvGrpSpPr>
            <p:grpSpPr bwMode="auto">
              <a:xfrm>
                <a:off x="526" y="1742"/>
                <a:ext cx="1702" cy="920"/>
                <a:chOff x="319" y="1211"/>
                <a:chExt cx="1702" cy="920"/>
              </a:xfrm>
            </p:grpSpPr>
            <p:grpSp>
              <p:nvGrpSpPr>
                <p:cNvPr id="27914" name="Group 266"/>
                <p:cNvGrpSpPr>
                  <a:grpSpLocks/>
                </p:cNvGrpSpPr>
                <p:nvPr/>
              </p:nvGrpSpPr>
              <p:grpSpPr bwMode="auto">
                <a:xfrm>
                  <a:off x="583" y="1413"/>
                  <a:ext cx="1036" cy="473"/>
                  <a:chOff x="3714" y="1814"/>
                  <a:chExt cx="1429" cy="473"/>
                </a:xfrm>
              </p:grpSpPr>
              <p:grpSp>
                <p:nvGrpSpPr>
                  <p:cNvPr id="27915" name="Group 267"/>
                  <p:cNvGrpSpPr>
                    <a:grpSpLocks/>
                  </p:cNvGrpSpPr>
                  <p:nvPr/>
                </p:nvGrpSpPr>
                <p:grpSpPr bwMode="auto">
                  <a:xfrm>
                    <a:off x="3714" y="1814"/>
                    <a:ext cx="522" cy="473"/>
                    <a:chOff x="2845" y="1422"/>
                    <a:chExt cx="341" cy="329"/>
                  </a:xfrm>
                </p:grpSpPr>
                <p:sp>
                  <p:nvSpPr>
                    <p:cNvPr id="27916" name="Freeform 268"/>
                    <p:cNvSpPr>
                      <a:spLocks/>
                    </p:cNvSpPr>
                    <p:nvPr/>
                  </p:nvSpPr>
                  <p:spPr bwMode="auto">
                    <a:xfrm>
                      <a:off x="2845" y="1744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4" y="7"/>
                        </a:cxn>
                        <a:cxn ang="0">
                          <a:pos x="7" y="7"/>
                        </a:cxn>
                        <a:cxn ang="0">
                          <a:pos x="7" y="0"/>
                        </a:cxn>
                        <a:cxn ang="0">
                          <a:pos x="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4" y="7"/>
                          </a:lnTo>
                          <a:lnTo>
                            <a:pt x="7" y="7"/>
                          </a:lnTo>
                          <a:lnTo>
                            <a:pt x="7" y="0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17" name="Freeform 269"/>
                    <p:cNvSpPr>
                      <a:spLocks/>
                    </p:cNvSpPr>
                    <p:nvPr/>
                  </p:nvSpPr>
                  <p:spPr bwMode="auto">
                    <a:xfrm>
                      <a:off x="2858" y="1744"/>
                      <a:ext cx="5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4" y="7"/>
                        </a:cxn>
                        <a:cxn ang="0">
                          <a:pos x="5" y="7"/>
                        </a:cxn>
                        <a:cxn ang="0">
                          <a:pos x="5" y="0"/>
                        </a:cxn>
                        <a:cxn ang="0">
                          <a:pos x="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4" y="7"/>
                          </a:lnTo>
                          <a:lnTo>
                            <a:pt x="5" y="7"/>
                          </a:lnTo>
                          <a:lnTo>
                            <a:pt x="5" y="0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18" name="Freeform 270"/>
                    <p:cNvSpPr>
                      <a:spLocks/>
                    </p:cNvSpPr>
                    <p:nvPr/>
                  </p:nvSpPr>
                  <p:spPr bwMode="auto">
                    <a:xfrm>
                      <a:off x="2869" y="1744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5" y="7"/>
                        </a:cxn>
                        <a:cxn ang="0">
                          <a:pos x="6" y="7"/>
                        </a:cxn>
                        <a:cxn ang="0">
                          <a:pos x="6" y="0"/>
                        </a:cxn>
                        <a:cxn ang="0">
                          <a:pos x="5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5" y="7"/>
                          </a:lnTo>
                          <a:lnTo>
                            <a:pt x="6" y="7"/>
                          </a:lnTo>
                          <a:lnTo>
                            <a:pt x="6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19" name="Freeform 271"/>
                    <p:cNvSpPr>
                      <a:spLocks/>
                    </p:cNvSpPr>
                    <p:nvPr/>
                  </p:nvSpPr>
                  <p:spPr bwMode="auto">
                    <a:xfrm>
                      <a:off x="2882" y="1744"/>
                      <a:ext cx="5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5" y="7"/>
                        </a:cxn>
                        <a:cxn ang="0">
                          <a:pos x="5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5" y="7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20" name="Freeform 272"/>
                    <p:cNvSpPr>
                      <a:spLocks/>
                    </p:cNvSpPr>
                    <p:nvPr/>
                  </p:nvSpPr>
                  <p:spPr bwMode="auto">
                    <a:xfrm>
                      <a:off x="2893" y="1743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"/>
                        </a:cxn>
                        <a:cxn ang="0">
                          <a:pos x="0" y="8"/>
                        </a:cxn>
                        <a:cxn ang="0">
                          <a:pos x="1" y="8"/>
                        </a:cxn>
                        <a:cxn ang="0">
                          <a:pos x="7" y="8"/>
                        </a:cxn>
                        <a:cxn ang="0">
                          <a:pos x="6" y="0"/>
                        </a:cxn>
                        <a:cxn ang="0">
                          <a:pos x="0" y="1"/>
                        </a:cxn>
                        <a:cxn ang="0">
                          <a:pos x="1" y="5"/>
                        </a:cxn>
                        <a:cxn ang="0">
                          <a:pos x="1" y="1"/>
                        </a:cxn>
                        <a:cxn ang="0">
                          <a:pos x="0" y="1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0" y="1"/>
                          </a:moveTo>
                          <a:lnTo>
                            <a:pt x="0" y="8"/>
                          </a:lnTo>
                          <a:lnTo>
                            <a:pt x="1" y="8"/>
                          </a:lnTo>
                          <a:lnTo>
                            <a:pt x="7" y="8"/>
                          </a:lnTo>
                          <a:lnTo>
                            <a:pt x="6" y="0"/>
                          </a:lnTo>
                          <a:lnTo>
                            <a:pt x="0" y="1"/>
                          </a:lnTo>
                          <a:lnTo>
                            <a:pt x="1" y="5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21" name="Freeform 273"/>
                    <p:cNvSpPr>
                      <a:spLocks/>
                    </p:cNvSpPr>
                    <p:nvPr/>
                  </p:nvSpPr>
                  <p:spPr bwMode="auto">
                    <a:xfrm>
                      <a:off x="2905" y="1743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2" y="7"/>
                        </a:cxn>
                        <a:cxn ang="0">
                          <a:pos x="7" y="7"/>
                        </a:cxn>
                        <a:cxn ang="0">
                          <a:pos x="7" y="0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2" y="7"/>
                          </a:lnTo>
                          <a:lnTo>
                            <a:pt x="7" y="7"/>
                          </a:lnTo>
                          <a:lnTo>
                            <a:pt x="7" y="0"/>
                          </a:lnTo>
                          <a:lnTo>
                            <a:pt x="2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22" name="Freeform 274"/>
                    <p:cNvSpPr>
                      <a:spLocks/>
                    </p:cNvSpPr>
                    <p:nvPr/>
                  </p:nvSpPr>
                  <p:spPr bwMode="auto">
                    <a:xfrm>
                      <a:off x="2917" y="1743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3" y="7"/>
                        </a:cxn>
                        <a:cxn ang="0">
                          <a:pos x="6" y="7"/>
                        </a:cxn>
                        <a:cxn ang="0">
                          <a:pos x="6" y="0"/>
                        </a:cxn>
                        <a:cxn ang="0">
                          <a:pos x="3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3" y="7"/>
                          </a:lnTo>
                          <a:lnTo>
                            <a:pt x="6" y="7"/>
                          </a:lnTo>
                          <a:lnTo>
                            <a:pt x="6" y="0"/>
                          </a:lnTo>
                          <a:lnTo>
                            <a:pt x="3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23" name="Freeform 275"/>
                    <p:cNvSpPr>
                      <a:spLocks/>
                    </p:cNvSpPr>
                    <p:nvPr/>
                  </p:nvSpPr>
                  <p:spPr bwMode="auto">
                    <a:xfrm>
                      <a:off x="2929" y="1743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5" y="7"/>
                        </a:cxn>
                        <a:cxn ang="0">
                          <a:pos x="6" y="7"/>
                        </a:cxn>
                        <a:cxn ang="0">
                          <a:pos x="6" y="0"/>
                        </a:cxn>
                        <a:cxn ang="0">
                          <a:pos x="5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5" y="7"/>
                          </a:lnTo>
                          <a:lnTo>
                            <a:pt x="6" y="7"/>
                          </a:lnTo>
                          <a:lnTo>
                            <a:pt x="6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24" name="Freeform 276"/>
                    <p:cNvSpPr>
                      <a:spLocks/>
                    </p:cNvSpPr>
                    <p:nvPr/>
                  </p:nvSpPr>
                  <p:spPr bwMode="auto">
                    <a:xfrm>
                      <a:off x="2941" y="1743"/>
                      <a:ext cx="5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25" name="Freeform 277"/>
                    <p:cNvSpPr>
                      <a:spLocks/>
                    </p:cNvSpPr>
                    <p:nvPr/>
                  </p:nvSpPr>
                  <p:spPr bwMode="auto">
                    <a:xfrm>
                      <a:off x="2952" y="1743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2" y="7"/>
                        </a:cxn>
                        <a:cxn ang="0">
                          <a:pos x="7" y="7"/>
                        </a:cxn>
                        <a:cxn ang="0">
                          <a:pos x="7" y="0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2" y="7"/>
                          </a:lnTo>
                          <a:lnTo>
                            <a:pt x="7" y="7"/>
                          </a:lnTo>
                          <a:lnTo>
                            <a:pt x="7" y="0"/>
                          </a:lnTo>
                          <a:lnTo>
                            <a:pt x="2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26" name="Freeform 278"/>
                    <p:cNvSpPr>
                      <a:spLocks/>
                    </p:cNvSpPr>
                    <p:nvPr/>
                  </p:nvSpPr>
                  <p:spPr bwMode="auto">
                    <a:xfrm>
                      <a:off x="2964" y="1743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2" y="7"/>
                        </a:cxn>
                        <a:cxn ang="0">
                          <a:pos x="7" y="7"/>
                        </a:cxn>
                        <a:cxn ang="0">
                          <a:pos x="7" y="0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2" y="7"/>
                          </a:lnTo>
                          <a:lnTo>
                            <a:pt x="7" y="7"/>
                          </a:lnTo>
                          <a:lnTo>
                            <a:pt x="7" y="0"/>
                          </a:lnTo>
                          <a:lnTo>
                            <a:pt x="2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27" name="Freeform 279"/>
                    <p:cNvSpPr>
                      <a:spLocks/>
                    </p:cNvSpPr>
                    <p:nvPr/>
                  </p:nvSpPr>
                  <p:spPr bwMode="auto">
                    <a:xfrm>
                      <a:off x="2976" y="1741"/>
                      <a:ext cx="5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"/>
                        </a:cxn>
                        <a:cxn ang="0">
                          <a:pos x="0" y="7"/>
                        </a:cxn>
                        <a:cxn ang="0">
                          <a:pos x="3" y="7"/>
                        </a:cxn>
                        <a:cxn ang="0">
                          <a:pos x="2" y="3"/>
                        </a:cxn>
                        <a:cxn ang="0">
                          <a:pos x="2" y="7"/>
                        </a:cxn>
                        <a:cxn ang="0">
                          <a:pos x="5" y="7"/>
                        </a:cxn>
                        <a:cxn ang="0">
                          <a:pos x="5" y="0"/>
                        </a:cxn>
                        <a:cxn ang="0">
                          <a:pos x="2" y="0"/>
                        </a:cxn>
                        <a:cxn ang="0">
                          <a:pos x="0" y="1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0" y="1"/>
                          </a:moveTo>
                          <a:lnTo>
                            <a:pt x="0" y="7"/>
                          </a:lnTo>
                          <a:lnTo>
                            <a:pt x="3" y="7"/>
                          </a:lnTo>
                          <a:lnTo>
                            <a:pt x="2" y="3"/>
                          </a:lnTo>
                          <a:lnTo>
                            <a:pt x="2" y="7"/>
                          </a:lnTo>
                          <a:lnTo>
                            <a:pt x="5" y="7"/>
                          </a:lnTo>
                          <a:lnTo>
                            <a:pt x="5" y="0"/>
                          </a:lnTo>
                          <a:lnTo>
                            <a:pt x="2" y="0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28" name="Freeform 280"/>
                    <p:cNvSpPr>
                      <a:spLocks/>
                    </p:cNvSpPr>
                    <p:nvPr/>
                  </p:nvSpPr>
                  <p:spPr bwMode="auto">
                    <a:xfrm>
                      <a:off x="2988" y="1741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3" y="7"/>
                        </a:cxn>
                        <a:cxn ang="0">
                          <a:pos x="6" y="7"/>
                        </a:cxn>
                        <a:cxn ang="0">
                          <a:pos x="6" y="0"/>
                        </a:cxn>
                        <a:cxn ang="0">
                          <a:pos x="3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3" y="7"/>
                          </a:lnTo>
                          <a:lnTo>
                            <a:pt x="6" y="7"/>
                          </a:lnTo>
                          <a:lnTo>
                            <a:pt x="6" y="0"/>
                          </a:lnTo>
                          <a:lnTo>
                            <a:pt x="3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29" name="Freeform 281"/>
                    <p:cNvSpPr>
                      <a:spLocks/>
                    </p:cNvSpPr>
                    <p:nvPr/>
                  </p:nvSpPr>
                  <p:spPr bwMode="auto">
                    <a:xfrm>
                      <a:off x="2999" y="1741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4" y="7"/>
                        </a:cxn>
                        <a:cxn ang="0">
                          <a:pos x="6" y="7"/>
                        </a:cxn>
                        <a:cxn ang="0">
                          <a:pos x="6" y="0"/>
                        </a:cxn>
                        <a:cxn ang="0">
                          <a:pos x="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4" y="7"/>
                          </a:lnTo>
                          <a:lnTo>
                            <a:pt x="6" y="7"/>
                          </a:lnTo>
                          <a:lnTo>
                            <a:pt x="6" y="0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0" name="Freeform 282"/>
                    <p:cNvSpPr>
                      <a:spLocks/>
                    </p:cNvSpPr>
                    <p:nvPr/>
                  </p:nvSpPr>
                  <p:spPr bwMode="auto">
                    <a:xfrm>
                      <a:off x="3010" y="1740"/>
                      <a:ext cx="8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"/>
                        </a:cxn>
                        <a:cxn ang="0">
                          <a:pos x="1" y="8"/>
                        </a:cxn>
                        <a:cxn ang="0">
                          <a:pos x="8" y="6"/>
                        </a:cxn>
                        <a:cxn ang="0">
                          <a:pos x="6" y="3"/>
                        </a:cxn>
                        <a:cxn ang="0">
                          <a:pos x="6" y="6"/>
                        </a:cxn>
                        <a:cxn ang="0">
                          <a:pos x="8" y="6"/>
                        </a:cxn>
                        <a:cxn ang="0">
                          <a:pos x="8" y="0"/>
                        </a:cxn>
                        <a:cxn ang="0">
                          <a:pos x="6" y="0"/>
                        </a:cxn>
                        <a:cxn ang="0">
                          <a:pos x="6" y="0"/>
                        </a:cxn>
                        <a:cxn ang="0">
                          <a:pos x="0" y="1"/>
                        </a:cxn>
                      </a:cxnLst>
                      <a:rect l="0" t="0" r="r" b="b"/>
                      <a:pathLst>
                        <a:path w="8" h="8">
                          <a:moveTo>
                            <a:pt x="0" y="1"/>
                          </a:moveTo>
                          <a:lnTo>
                            <a:pt x="1" y="8"/>
                          </a:lnTo>
                          <a:lnTo>
                            <a:pt x="8" y="6"/>
                          </a:lnTo>
                          <a:lnTo>
                            <a:pt x="6" y="3"/>
                          </a:lnTo>
                          <a:lnTo>
                            <a:pt x="6" y="6"/>
                          </a:lnTo>
                          <a:lnTo>
                            <a:pt x="8" y="6"/>
                          </a:lnTo>
                          <a:lnTo>
                            <a:pt x="8" y="0"/>
                          </a:lnTo>
                          <a:lnTo>
                            <a:pt x="6" y="0"/>
                          </a:lnTo>
                          <a:lnTo>
                            <a:pt x="6" y="0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1" name="Rectangle 2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40"/>
                      <a:ext cx="5" cy="5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  <a:ln w="19050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2" name="Freeform 284"/>
                    <p:cNvSpPr>
                      <a:spLocks/>
                    </p:cNvSpPr>
                    <p:nvPr/>
                  </p:nvSpPr>
                  <p:spPr bwMode="auto">
                    <a:xfrm>
                      <a:off x="3035" y="1738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"/>
                        </a:cxn>
                        <a:cxn ang="0">
                          <a:pos x="0" y="7"/>
                        </a:cxn>
                        <a:cxn ang="0">
                          <a:pos x="1" y="7"/>
                        </a:cxn>
                        <a:cxn ang="0">
                          <a:pos x="2" y="7"/>
                        </a:cxn>
                        <a:cxn ang="0">
                          <a:pos x="6" y="5"/>
                        </a:cxn>
                        <a:cxn ang="0">
                          <a:pos x="5" y="0"/>
                        </a:cxn>
                        <a:cxn ang="0">
                          <a:pos x="0" y="2"/>
                        </a:cxn>
                        <a:cxn ang="0">
                          <a:pos x="1" y="4"/>
                        </a:cxn>
                        <a:cxn ang="0">
                          <a:pos x="1" y="1"/>
                        </a:cxn>
                        <a:cxn ang="0">
                          <a:pos x="0" y="1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0" y="1"/>
                          </a:moveTo>
                          <a:lnTo>
                            <a:pt x="0" y="7"/>
                          </a:lnTo>
                          <a:lnTo>
                            <a:pt x="1" y="7"/>
                          </a:lnTo>
                          <a:lnTo>
                            <a:pt x="2" y="7"/>
                          </a:lnTo>
                          <a:lnTo>
                            <a:pt x="6" y="5"/>
                          </a:lnTo>
                          <a:lnTo>
                            <a:pt x="5" y="0"/>
                          </a:lnTo>
                          <a:lnTo>
                            <a:pt x="0" y="2"/>
                          </a:lnTo>
                          <a:lnTo>
                            <a:pt x="1" y="4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3" name="Freeform 285"/>
                    <p:cNvSpPr>
                      <a:spLocks/>
                    </p:cNvSpPr>
                    <p:nvPr/>
                  </p:nvSpPr>
                  <p:spPr bwMode="auto">
                    <a:xfrm>
                      <a:off x="3046" y="1737"/>
                      <a:ext cx="7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"/>
                        </a:cxn>
                        <a:cxn ang="0">
                          <a:pos x="0" y="6"/>
                        </a:cxn>
                        <a:cxn ang="0">
                          <a:pos x="2" y="6"/>
                        </a:cxn>
                        <a:cxn ang="0">
                          <a:pos x="3" y="6"/>
                        </a:cxn>
                        <a:cxn ang="0">
                          <a:pos x="7" y="6"/>
                        </a:cxn>
                        <a:cxn ang="0">
                          <a:pos x="6" y="0"/>
                        </a:cxn>
                        <a:cxn ang="0">
                          <a:pos x="2" y="1"/>
                        </a:cxn>
                        <a:cxn ang="0">
                          <a:pos x="2" y="4"/>
                        </a:cxn>
                        <a:cxn ang="0">
                          <a:pos x="2" y="1"/>
                        </a:cxn>
                        <a:cxn ang="0">
                          <a:pos x="0" y="1"/>
                        </a:cxn>
                      </a:cxnLst>
                      <a:rect l="0" t="0" r="r" b="b"/>
                      <a:pathLst>
                        <a:path w="7" h="6">
                          <a:moveTo>
                            <a:pt x="0" y="1"/>
                          </a:moveTo>
                          <a:lnTo>
                            <a:pt x="0" y="6"/>
                          </a:lnTo>
                          <a:lnTo>
                            <a:pt x="2" y="6"/>
                          </a:lnTo>
                          <a:lnTo>
                            <a:pt x="3" y="6"/>
                          </a:lnTo>
                          <a:lnTo>
                            <a:pt x="7" y="6"/>
                          </a:lnTo>
                          <a:lnTo>
                            <a:pt x="6" y="0"/>
                          </a:lnTo>
                          <a:lnTo>
                            <a:pt x="2" y="1"/>
                          </a:lnTo>
                          <a:lnTo>
                            <a:pt x="2" y="4"/>
                          </a:lnTo>
                          <a:lnTo>
                            <a:pt x="2" y="1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4" name="Freeform 286"/>
                    <p:cNvSpPr>
                      <a:spLocks/>
                    </p:cNvSpPr>
                    <p:nvPr/>
                  </p:nvSpPr>
                  <p:spPr bwMode="auto">
                    <a:xfrm>
                      <a:off x="3058" y="1736"/>
                      <a:ext cx="7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6"/>
                        </a:cxn>
                        <a:cxn ang="0">
                          <a:pos x="4" y="6"/>
                        </a:cxn>
                        <a:cxn ang="0">
                          <a:pos x="7" y="5"/>
                        </a:cxn>
                        <a:cxn ang="0">
                          <a:pos x="6" y="0"/>
                        </a:cxn>
                        <a:cxn ang="0">
                          <a:pos x="3" y="0"/>
                        </a:cxn>
                        <a:cxn ang="0">
                          <a:pos x="4" y="3"/>
                        </a:cxn>
                        <a:cxn ang="0">
                          <a:pos x="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7" h="6">
                          <a:moveTo>
                            <a:pt x="0" y="0"/>
                          </a:moveTo>
                          <a:lnTo>
                            <a:pt x="0" y="6"/>
                          </a:lnTo>
                          <a:lnTo>
                            <a:pt x="4" y="6"/>
                          </a:lnTo>
                          <a:lnTo>
                            <a:pt x="7" y="5"/>
                          </a:lnTo>
                          <a:lnTo>
                            <a:pt x="6" y="0"/>
                          </a:lnTo>
                          <a:lnTo>
                            <a:pt x="3" y="0"/>
                          </a:lnTo>
                          <a:lnTo>
                            <a:pt x="4" y="3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5" name="Freeform 287"/>
                    <p:cNvSpPr>
                      <a:spLocks/>
                    </p:cNvSpPr>
                    <p:nvPr/>
                  </p:nvSpPr>
                  <p:spPr bwMode="auto">
                    <a:xfrm>
                      <a:off x="3069" y="1732"/>
                      <a:ext cx="8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"/>
                        </a:cxn>
                        <a:cxn ang="0">
                          <a:pos x="2" y="8"/>
                        </a:cxn>
                        <a:cxn ang="0">
                          <a:pos x="8" y="7"/>
                        </a:cxn>
                        <a:cxn ang="0">
                          <a:pos x="7" y="4"/>
                        </a:cxn>
                        <a:cxn ang="0">
                          <a:pos x="7" y="7"/>
                        </a:cxn>
                        <a:cxn ang="0">
                          <a:pos x="7" y="0"/>
                        </a:cxn>
                        <a:cxn ang="0">
                          <a:pos x="5" y="2"/>
                        </a:cxn>
                        <a:cxn ang="0">
                          <a:pos x="0" y="3"/>
                        </a:cxn>
                      </a:cxnLst>
                      <a:rect l="0" t="0" r="r" b="b"/>
                      <a:pathLst>
                        <a:path w="8" h="8">
                          <a:moveTo>
                            <a:pt x="0" y="3"/>
                          </a:moveTo>
                          <a:lnTo>
                            <a:pt x="2" y="8"/>
                          </a:lnTo>
                          <a:lnTo>
                            <a:pt x="8" y="7"/>
                          </a:lnTo>
                          <a:lnTo>
                            <a:pt x="7" y="4"/>
                          </a:lnTo>
                          <a:lnTo>
                            <a:pt x="7" y="7"/>
                          </a:lnTo>
                          <a:lnTo>
                            <a:pt x="7" y="0"/>
                          </a:lnTo>
                          <a:lnTo>
                            <a:pt x="5" y="2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6" name="Freeform 288"/>
                    <p:cNvSpPr>
                      <a:spLocks/>
                    </p:cNvSpPr>
                    <p:nvPr/>
                  </p:nvSpPr>
                  <p:spPr bwMode="auto">
                    <a:xfrm>
                      <a:off x="3082" y="1731"/>
                      <a:ext cx="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"/>
                        </a:cxn>
                        <a:cxn ang="0">
                          <a:pos x="1" y="8"/>
                        </a:cxn>
                        <a:cxn ang="0">
                          <a:pos x="6" y="7"/>
                        </a:cxn>
                        <a:cxn ang="0">
                          <a:pos x="5" y="0"/>
                        </a:cxn>
                        <a:cxn ang="0">
                          <a:pos x="0" y="1"/>
                        </a:cxn>
                      </a:cxnLst>
                      <a:rect l="0" t="0" r="r" b="b"/>
                      <a:pathLst>
                        <a:path w="6" h="8">
                          <a:moveTo>
                            <a:pt x="0" y="1"/>
                          </a:moveTo>
                          <a:lnTo>
                            <a:pt x="1" y="8"/>
                          </a:lnTo>
                          <a:lnTo>
                            <a:pt x="6" y="7"/>
                          </a:lnTo>
                          <a:lnTo>
                            <a:pt x="5" y="0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7" name="Freeform 289"/>
                    <p:cNvSpPr>
                      <a:spLocks/>
                    </p:cNvSpPr>
                    <p:nvPr/>
                  </p:nvSpPr>
                  <p:spPr bwMode="auto">
                    <a:xfrm>
                      <a:off x="3092" y="1727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3" y="8"/>
                        </a:cxn>
                        <a:cxn ang="0">
                          <a:pos x="4" y="7"/>
                        </a:cxn>
                        <a:cxn ang="0">
                          <a:pos x="2" y="4"/>
                        </a:cxn>
                        <a:cxn ang="0">
                          <a:pos x="3" y="8"/>
                        </a:cxn>
                        <a:cxn ang="0">
                          <a:pos x="7" y="7"/>
                        </a:cxn>
                        <a:cxn ang="0">
                          <a:pos x="6" y="0"/>
                        </a:cxn>
                        <a:cxn ang="0">
                          <a:pos x="1" y="1"/>
                        </a:cxn>
                        <a:cxn ang="0">
                          <a:pos x="1" y="2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0" y="2"/>
                          </a:moveTo>
                          <a:lnTo>
                            <a:pt x="3" y="8"/>
                          </a:lnTo>
                          <a:lnTo>
                            <a:pt x="4" y="7"/>
                          </a:lnTo>
                          <a:lnTo>
                            <a:pt x="2" y="4"/>
                          </a:lnTo>
                          <a:lnTo>
                            <a:pt x="3" y="8"/>
                          </a:lnTo>
                          <a:lnTo>
                            <a:pt x="7" y="7"/>
                          </a:lnTo>
                          <a:lnTo>
                            <a:pt x="6" y="0"/>
                          </a:lnTo>
                          <a:lnTo>
                            <a:pt x="1" y="1"/>
                          </a:lnTo>
                          <a:lnTo>
                            <a:pt x="1" y="2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8" name="Freeform 290"/>
                    <p:cNvSpPr>
                      <a:spLocks/>
                    </p:cNvSpPr>
                    <p:nvPr/>
                  </p:nvSpPr>
                  <p:spPr bwMode="auto">
                    <a:xfrm>
                      <a:off x="3103" y="1722"/>
                      <a:ext cx="8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"/>
                        </a:cxn>
                        <a:cxn ang="0">
                          <a:pos x="3" y="9"/>
                        </a:cxn>
                        <a:cxn ang="0">
                          <a:pos x="7" y="7"/>
                        </a:cxn>
                        <a:cxn ang="0">
                          <a:pos x="8" y="7"/>
                        </a:cxn>
                        <a:cxn ang="0">
                          <a:pos x="6" y="0"/>
                        </a:cxn>
                        <a:cxn ang="0">
                          <a:pos x="4" y="1"/>
                        </a:cxn>
                        <a:cxn ang="0">
                          <a:pos x="0" y="3"/>
                        </a:cxn>
                      </a:cxnLst>
                      <a:rect l="0" t="0" r="r" b="b"/>
                      <a:pathLst>
                        <a:path w="8" h="9">
                          <a:moveTo>
                            <a:pt x="0" y="3"/>
                          </a:moveTo>
                          <a:lnTo>
                            <a:pt x="3" y="9"/>
                          </a:lnTo>
                          <a:lnTo>
                            <a:pt x="7" y="7"/>
                          </a:lnTo>
                          <a:lnTo>
                            <a:pt x="8" y="7"/>
                          </a:lnTo>
                          <a:lnTo>
                            <a:pt x="6" y="0"/>
                          </a:lnTo>
                          <a:lnTo>
                            <a:pt x="4" y="1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9" name="Freeform 291"/>
                    <p:cNvSpPr>
                      <a:spLocks/>
                    </p:cNvSpPr>
                    <p:nvPr/>
                  </p:nvSpPr>
                  <p:spPr bwMode="auto">
                    <a:xfrm>
                      <a:off x="3112" y="1715"/>
                      <a:ext cx="10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"/>
                        </a:cxn>
                        <a:cxn ang="0">
                          <a:pos x="4" y="9"/>
                        </a:cxn>
                        <a:cxn ang="0">
                          <a:pos x="10" y="6"/>
                        </a:cxn>
                        <a:cxn ang="0">
                          <a:pos x="5" y="0"/>
                        </a:cxn>
                        <a:cxn ang="0">
                          <a:pos x="0" y="3"/>
                        </a:cxn>
                      </a:cxnLst>
                      <a:rect l="0" t="0" r="r" b="b"/>
                      <a:pathLst>
                        <a:path w="10" h="9">
                          <a:moveTo>
                            <a:pt x="0" y="3"/>
                          </a:moveTo>
                          <a:lnTo>
                            <a:pt x="4" y="9"/>
                          </a:lnTo>
                          <a:lnTo>
                            <a:pt x="10" y="6"/>
                          </a:lnTo>
                          <a:lnTo>
                            <a:pt x="5" y="0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0" name="Freeform 292"/>
                    <p:cNvSpPr>
                      <a:spLocks/>
                    </p:cNvSpPr>
                    <p:nvPr/>
                  </p:nvSpPr>
                  <p:spPr bwMode="auto">
                    <a:xfrm>
                      <a:off x="3122" y="1707"/>
                      <a:ext cx="8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4" y="9"/>
                        </a:cxn>
                        <a:cxn ang="0">
                          <a:pos x="6" y="7"/>
                        </a:cxn>
                        <a:cxn ang="0">
                          <a:pos x="8" y="4"/>
                        </a:cxn>
                        <a:cxn ang="0">
                          <a:pos x="4" y="0"/>
                        </a:cxn>
                        <a:cxn ang="0">
                          <a:pos x="1" y="3"/>
                        </a:cxn>
                        <a:cxn ang="0">
                          <a:pos x="0" y="4"/>
                        </a:cxn>
                      </a:cxnLst>
                      <a:rect l="0" t="0" r="r" b="b"/>
                      <a:pathLst>
                        <a:path w="8" h="9">
                          <a:moveTo>
                            <a:pt x="0" y="4"/>
                          </a:moveTo>
                          <a:lnTo>
                            <a:pt x="4" y="9"/>
                          </a:lnTo>
                          <a:lnTo>
                            <a:pt x="6" y="7"/>
                          </a:lnTo>
                          <a:lnTo>
                            <a:pt x="8" y="4"/>
                          </a:lnTo>
                          <a:lnTo>
                            <a:pt x="4" y="0"/>
                          </a:lnTo>
                          <a:lnTo>
                            <a:pt x="1" y="3"/>
                          </a:lnTo>
                          <a:lnTo>
                            <a:pt x="0" y="4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1" name="Freeform 293"/>
                    <p:cNvSpPr>
                      <a:spLocks/>
                    </p:cNvSpPr>
                    <p:nvPr/>
                  </p:nvSpPr>
                  <p:spPr bwMode="auto">
                    <a:xfrm>
                      <a:off x="3130" y="1696"/>
                      <a:ext cx="8" cy="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"/>
                        </a:cxn>
                        <a:cxn ang="0">
                          <a:pos x="3" y="11"/>
                        </a:cxn>
                        <a:cxn ang="0">
                          <a:pos x="4" y="10"/>
                        </a:cxn>
                        <a:cxn ang="0">
                          <a:pos x="8" y="4"/>
                        </a:cxn>
                        <a:cxn ang="0">
                          <a:pos x="3" y="0"/>
                        </a:cxn>
                        <a:cxn ang="0">
                          <a:pos x="1" y="4"/>
                        </a:cxn>
                        <a:cxn ang="0">
                          <a:pos x="0" y="5"/>
                        </a:cxn>
                      </a:cxnLst>
                      <a:rect l="0" t="0" r="r" b="b"/>
                      <a:pathLst>
                        <a:path w="8" h="11">
                          <a:moveTo>
                            <a:pt x="0" y="5"/>
                          </a:moveTo>
                          <a:lnTo>
                            <a:pt x="3" y="11"/>
                          </a:lnTo>
                          <a:lnTo>
                            <a:pt x="4" y="10"/>
                          </a:lnTo>
                          <a:lnTo>
                            <a:pt x="8" y="4"/>
                          </a:lnTo>
                          <a:lnTo>
                            <a:pt x="3" y="0"/>
                          </a:lnTo>
                          <a:lnTo>
                            <a:pt x="1" y="4"/>
                          </a:ln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2" name="Freeform 294"/>
                    <p:cNvSpPr>
                      <a:spLocks/>
                    </p:cNvSpPr>
                    <p:nvPr/>
                  </p:nvSpPr>
                  <p:spPr bwMode="auto">
                    <a:xfrm>
                      <a:off x="3137" y="1687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3" y="8"/>
                        </a:cxn>
                        <a:cxn ang="0">
                          <a:pos x="5" y="7"/>
                        </a:cxn>
                        <a:cxn ang="0">
                          <a:pos x="6" y="6"/>
                        </a:cxn>
                        <a:cxn ang="0">
                          <a:pos x="7" y="2"/>
                        </a:cxn>
                        <a:cxn ang="0">
                          <a:pos x="2" y="0"/>
                        </a:cxn>
                        <a:cxn ang="0">
                          <a:pos x="1" y="4"/>
                        </a:cxn>
                        <a:cxn ang="0">
                          <a:pos x="3" y="5"/>
                        </a:cxn>
                        <a:cxn ang="0">
                          <a:pos x="2" y="2"/>
                        </a:cxn>
                        <a:cxn ang="0">
                          <a:pos x="0" y="4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0" y="4"/>
                          </a:moveTo>
                          <a:lnTo>
                            <a:pt x="3" y="8"/>
                          </a:lnTo>
                          <a:lnTo>
                            <a:pt x="5" y="7"/>
                          </a:lnTo>
                          <a:lnTo>
                            <a:pt x="6" y="6"/>
                          </a:lnTo>
                          <a:lnTo>
                            <a:pt x="7" y="2"/>
                          </a:lnTo>
                          <a:lnTo>
                            <a:pt x="2" y="0"/>
                          </a:lnTo>
                          <a:lnTo>
                            <a:pt x="1" y="4"/>
                          </a:lnTo>
                          <a:lnTo>
                            <a:pt x="3" y="5"/>
                          </a:lnTo>
                          <a:lnTo>
                            <a:pt x="2" y="2"/>
                          </a:lnTo>
                          <a:lnTo>
                            <a:pt x="0" y="4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3" name="Freeform 295"/>
                    <p:cNvSpPr>
                      <a:spLocks/>
                    </p:cNvSpPr>
                    <p:nvPr/>
                  </p:nvSpPr>
                  <p:spPr bwMode="auto">
                    <a:xfrm>
                      <a:off x="3140" y="1674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6" y="8"/>
                        </a:cxn>
                        <a:cxn ang="0">
                          <a:pos x="7" y="3"/>
                        </a:cxn>
                        <a:cxn ang="0">
                          <a:pos x="2" y="0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0" y="7"/>
                          </a:moveTo>
                          <a:lnTo>
                            <a:pt x="6" y="8"/>
                          </a:lnTo>
                          <a:lnTo>
                            <a:pt x="7" y="3"/>
                          </a:lnTo>
                          <a:lnTo>
                            <a:pt x="2" y="0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4" name="Freeform 296"/>
                    <p:cNvSpPr>
                      <a:spLocks/>
                    </p:cNvSpPr>
                    <p:nvPr/>
                  </p:nvSpPr>
                  <p:spPr bwMode="auto">
                    <a:xfrm>
                      <a:off x="3144" y="1662"/>
                      <a:ext cx="8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5" y="9"/>
                        </a:cxn>
                        <a:cxn ang="0">
                          <a:pos x="8" y="2"/>
                        </a:cxn>
                        <a:cxn ang="0">
                          <a:pos x="3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8" h="9">
                          <a:moveTo>
                            <a:pt x="0" y="6"/>
                          </a:moveTo>
                          <a:lnTo>
                            <a:pt x="5" y="9"/>
                          </a:lnTo>
                          <a:lnTo>
                            <a:pt x="8" y="2"/>
                          </a:lnTo>
                          <a:lnTo>
                            <a:pt x="3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5" name="Freeform 297"/>
                    <p:cNvSpPr>
                      <a:spLocks/>
                    </p:cNvSpPr>
                    <p:nvPr/>
                  </p:nvSpPr>
                  <p:spPr bwMode="auto">
                    <a:xfrm>
                      <a:off x="3148" y="1651"/>
                      <a:ext cx="7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"/>
                        </a:cxn>
                        <a:cxn ang="0">
                          <a:pos x="5" y="6"/>
                        </a:cxn>
                        <a:cxn ang="0">
                          <a:pos x="6" y="3"/>
                        </a:cxn>
                        <a:cxn ang="0">
                          <a:pos x="7" y="2"/>
                        </a:cxn>
                        <a:cxn ang="0">
                          <a:pos x="7" y="1"/>
                        </a:cxn>
                        <a:cxn ang="0">
                          <a:pos x="1" y="0"/>
                        </a:cxn>
                        <a:cxn ang="0">
                          <a:pos x="1" y="1"/>
                        </a:cxn>
                        <a:cxn ang="0">
                          <a:pos x="5" y="2"/>
                        </a:cxn>
                        <a:cxn ang="0">
                          <a:pos x="1" y="1"/>
                        </a:cxn>
                        <a:cxn ang="0">
                          <a:pos x="0" y="5"/>
                        </a:cxn>
                      </a:cxnLst>
                      <a:rect l="0" t="0" r="r" b="b"/>
                      <a:pathLst>
                        <a:path w="7" h="6">
                          <a:moveTo>
                            <a:pt x="0" y="5"/>
                          </a:moveTo>
                          <a:lnTo>
                            <a:pt x="5" y="6"/>
                          </a:lnTo>
                          <a:lnTo>
                            <a:pt x="6" y="3"/>
                          </a:lnTo>
                          <a:lnTo>
                            <a:pt x="7" y="2"/>
                          </a:lnTo>
                          <a:lnTo>
                            <a:pt x="7" y="1"/>
                          </a:lnTo>
                          <a:lnTo>
                            <a:pt x="1" y="0"/>
                          </a:lnTo>
                          <a:lnTo>
                            <a:pt x="1" y="1"/>
                          </a:lnTo>
                          <a:lnTo>
                            <a:pt x="5" y="2"/>
                          </a:lnTo>
                          <a:lnTo>
                            <a:pt x="1" y="1"/>
                          </a:ln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6" name="Freeform 298"/>
                    <p:cNvSpPr>
                      <a:spLocks/>
                    </p:cNvSpPr>
                    <p:nvPr/>
                  </p:nvSpPr>
                  <p:spPr bwMode="auto">
                    <a:xfrm>
                      <a:off x="3152" y="1638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5" y="7"/>
                        </a:cxn>
                        <a:cxn ang="0">
                          <a:pos x="6" y="1"/>
                        </a:cxn>
                        <a:cxn ang="0">
                          <a:pos x="1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0" y="6"/>
                          </a:moveTo>
                          <a:lnTo>
                            <a:pt x="5" y="7"/>
                          </a:lnTo>
                          <a:lnTo>
                            <a:pt x="6" y="1"/>
                          </a:lnTo>
                          <a:lnTo>
                            <a:pt x="1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7" name="Freeform 299"/>
                    <p:cNvSpPr>
                      <a:spLocks/>
                    </p:cNvSpPr>
                    <p:nvPr/>
                  </p:nvSpPr>
                  <p:spPr bwMode="auto">
                    <a:xfrm>
                      <a:off x="3153" y="1625"/>
                      <a:ext cx="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5" y="8"/>
                        </a:cxn>
                        <a:cxn ang="0">
                          <a:pos x="6" y="1"/>
                        </a:cxn>
                        <a:cxn ang="0">
                          <a:pos x="0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6" h="8">
                          <a:moveTo>
                            <a:pt x="0" y="6"/>
                          </a:moveTo>
                          <a:lnTo>
                            <a:pt x="5" y="8"/>
                          </a:lnTo>
                          <a:lnTo>
                            <a:pt x="6" y="1"/>
                          </a:lnTo>
                          <a:lnTo>
                            <a:pt x="0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8" name="Freeform 300"/>
                    <p:cNvSpPr>
                      <a:spLocks/>
                    </p:cNvSpPr>
                    <p:nvPr/>
                  </p:nvSpPr>
                  <p:spPr bwMode="auto">
                    <a:xfrm>
                      <a:off x="3155" y="1612"/>
                      <a:ext cx="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5" y="8"/>
                        </a:cxn>
                        <a:cxn ang="0">
                          <a:pos x="6" y="2"/>
                        </a:cxn>
                        <a:cxn ang="0">
                          <a:pos x="1" y="0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6" h="8">
                          <a:moveTo>
                            <a:pt x="0" y="7"/>
                          </a:moveTo>
                          <a:lnTo>
                            <a:pt x="5" y="8"/>
                          </a:lnTo>
                          <a:lnTo>
                            <a:pt x="6" y="2"/>
                          </a:lnTo>
                          <a:lnTo>
                            <a:pt x="1" y="0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9" name="Freeform 301"/>
                    <p:cNvSpPr>
                      <a:spLocks/>
                    </p:cNvSpPr>
                    <p:nvPr/>
                  </p:nvSpPr>
                  <p:spPr bwMode="auto">
                    <a:xfrm>
                      <a:off x="3157" y="1599"/>
                      <a:ext cx="6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5" y="9"/>
                        </a:cxn>
                        <a:cxn ang="0">
                          <a:pos x="6" y="1"/>
                        </a:cxn>
                        <a:cxn ang="0">
                          <a:pos x="1" y="0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6" h="9">
                          <a:moveTo>
                            <a:pt x="0" y="7"/>
                          </a:moveTo>
                          <a:lnTo>
                            <a:pt x="5" y="9"/>
                          </a:lnTo>
                          <a:lnTo>
                            <a:pt x="6" y="1"/>
                          </a:lnTo>
                          <a:lnTo>
                            <a:pt x="1" y="0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0" name="Freeform 302"/>
                    <p:cNvSpPr>
                      <a:spLocks/>
                    </p:cNvSpPr>
                    <p:nvPr/>
                  </p:nvSpPr>
                  <p:spPr bwMode="auto">
                    <a:xfrm>
                      <a:off x="3159" y="1587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5" y="8"/>
                        </a:cxn>
                        <a:cxn ang="0">
                          <a:pos x="7" y="1"/>
                        </a:cxn>
                        <a:cxn ang="0">
                          <a:pos x="1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0" y="6"/>
                          </a:moveTo>
                          <a:lnTo>
                            <a:pt x="5" y="8"/>
                          </a:lnTo>
                          <a:lnTo>
                            <a:pt x="7" y="1"/>
                          </a:lnTo>
                          <a:lnTo>
                            <a:pt x="1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1" name="Freeform 303"/>
                    <p:cNvSpPr>
                      <a:spLocks/>
                    </p:cNvSpPr>
                    <p:nvPr/>
                  </p:nvSpPr>
                  <p:spPr bwMode="auto">
                    <a:xfrm>
                      <a:off x="3160" y="1574"/>
                      <a:ext cx="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6" y="8"/>
                        </a:cxn>
                        <a:cxn ang="0">
                          <a:pos x="6" y="2"/>
                        </a:cxn>
                        <a:cxn ang="0">
                          <a:pos x="1" y="0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6" h="8">
                          <a:moveTo>
                            <a:pt x="0" y="7"/>
                          </a:moveTo>
                          <a:lnTo>
                            <a:pt x="6" y="8"/>
                          </a:lnTo>
                          <a:lnTo>
                            <a:pt x="6" y="2"/>
                          </a:lnTo>
                          <a:lnTo>
                            <a:pt x="1" y="0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2" name="Freeform 304"/>
                    <p:cNvSpPr>
                      <a:spLocks/>
                    </p:cNvSpPr>
                    <p:nvPr/>
                  </p:nvSpPr>
                  <p:spPr bwMode="auto">
                    <a:xfrm>
                      <a:off x="3161" y="1562"/>
                      <a:ext cx="8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8" y="7"/>
                        </a:cxn>
                        <a:cxn ang="0">
                          <a:pos x="8" y="1"/>
                        </a:cxn>
                        <a:cxn ang="0">
                          <a:pos x="1" y="0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8" h="7">
                          <a:moveTo>
                            <a:pt x="0" y="7"/>
                          </a:moveTo>
                          <a:lnTo>
                            <a:pt x="8" y="7"/>
                          </a:lnTo>
                          <a:lnTo>
                            <a:pt x="8" y="1"/>
                          </a:lnTo>
                          <a:lnTo>
                            <a:pt x="1" y="0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3" name="Freeform 305"/>
                    <p:cNvSpPr>
                      <a:spLocks/>
                    </p:cNvSpPr>
                    <p:nvPr/>
                  </p:nvSpPr>
                  <p:spPr bwMode="auto">
                    <a:xfrm>
                      <a:off x="3163" y="1549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6" y="7"/>
                        </a:cxn>
                        <a:cxn ang="0">
                          <a:pos x="7" y="1"/>
                        </a:cxn>
                        <a:cxn ang="0">
                          <a:pos x="0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6"/>
                          </a:moveTo>
                          <a:lnTo>
                            <a:pt x="6" y="7"/>
                          </a:lnTo>
                          <a:lnTo>
                            <a:pt x="7" y="1"/>
                          </a:lnTo>
                          <a:lnTo>
                            <a:pt x="0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4" name="Freeform 306"/>
                    <p:cNvSpPr>
                      <a:spLocks/>
                    </p:cNvSpPr>
                    <p:nvPr/>
                  </p:nvSpPr>
                  <p:spPr bwMode="auto">
                    <a:xfrm>
                      <a:off x="3164" y="1536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6" y="7"/>
                        </a:cxn>
                        <a:cxn ang="0">
                          <a:pos x="7" y="1"/>
                        </a:cxn>
                        <a:cxn ang="0">
                          <a:pos x="2" y="0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7"/>
                          </a:moveTo>
                          <a:lnTo>
                            <a:pt x="6" y="7"/>
                          </a:lnTo>
                          <a:lnTo>
                            <a:pt x="7" y="1"/>
                          </a:lnTo>
                          <a:lnTo>
                            <a:pt x="2" y="0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5" name="Freeform 307"/>
                    <p:cNvSpPr>
                      <a:spLocks/>
                    </p:cNvSpPr>
                    <p:nvPr/>
                  </p:nvSpPr>
                  <p:spPr bwMode="auto">
                    <a:xfrm>
                      <a:off x="3166" y="1524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"/>
                        </a:cxn>
                        <a:cxn ang="0">
                          <a:pos x="5" y="6"/>
                        </a:cxn>
                        <a:cxn ang="0">
                          <a:pos x="6" y="1"/>
                        </a:cxn>
                        <a:cxn ang="0">
                          <a:pos x="0" y="0"/>
                        </a:cxn>
                        <a:cxn ang="0">
                          <a:pos x="0" y="5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0" y="5"/>
                          </a:moveTo>
                          <a:lnTo>
                            <a:pt x="5" y="6"/>
                          </a:lnTo>
                          <a:lnTo>
                            <a:pt x="6" y="1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6" name="Freeform 308"/>
                    <p:cNvSpPr>
                      <a:spLocks/>
                    </p:cNvSpPr>
                    <p:nvPr/>
                  </p:nvSpPr>
                  <p:spPr bwMode="auto">
                    <a:xfrm>
                      <a:off x="3166" y="1511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"/>
                        </a:cxn>
                        <a:cxn ang="0">
                          <a:pos x="6" y="7"/>
                        </a:cxn>
                        <a:cxn ang="0">
                          <a:pos x="7" y="1"/>
                        </a:cxn>
                        <a:cxn ang="0">
                          <a:pos x="0" y="0"/>
                        </a:cxn>
                        <a:cxn ang="0">
                          <a:pos x="0" y="5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5"/>
                          </a:moveTo>
                          <a:lnTo>
                            <a:pt x="6" y="7"/>
                          </a:lnTo>
                          <a:lnTo>
                            <a:pt x="7" y="1"/>
                          </a:lnTo>
                          <a:lnTo>
                            <a:pt x="0" y="0"/>
                          </a:ln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7" name="Freeform 309"/>
                    <p:cNvSpPr>
                      <a:spLocks/>
                    </p:cNvSpPr>
                    <p:nvPr/>
                  </p:nvSpPr>
                  <p:spPr bwMode="auto">
                    <a:xfrm>
                      <a:off x="3169" y="1497"/>
                      <a:ext cx="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4" y="8"/>
                        </a:cxn>
                        <a:cxn ang="0">
                          <a:pos x="5" y="1"/>
                        </a:cxn>
                        <a:cxn ang="0">
                          <a:pos x="0" y="0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5" h="8">
                          <a:moveTo>
                            <a:pt x="0" y="7"/>
                          </a:moveTo>
                          <a:lnTo>
                            <a:pt x="4" y="8"/>
                          </a:lnTo>
                          <a:lnTo>
                            <a:pt x="5" y="1"/>
                          </a:lnTo>
                          <a:lnTo>
                            <a:pt x="0" y="0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8" name="Freeform 310"/>
                    <p:cNvSpPr>
                      <a:spLocks/>
                    </p:cNvSpPr>
                    <p:nvPr/>
                  </p:nvSpPr>
                  <p:spPr bwMode="auto">
                    <a:xfrm>
                      <a:off x="3170" y="1485"/>
                      <a:ext cx="5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4" y="7"/>
                        </a:cxn>
                        <a:cxn ang="0">
                          <a:pos x="5" y="0"/>
                        </a:cxn>
                        <a:cxn ang="0">
                          <a:pos x="0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0" y="6"/>
                          </a:moveTo>
                          <a:lnTo>
                            <a:pt x="4" y="7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9" name="Freeform 311"/>
                    <p:cNvSpPr>
                      <a:spLocks/>
                    </p:cNvSpPr>
                    <p:nvPr/>
                  </p:nvSpPr>
                  <p:spPr bwMode="auto">
                    <a:xfrm>
                      <a:off x="3172" y="1472"/>
                      <a:ext cx="5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5" y="7"/>
                        </a:cxn>
                        <a:cxn ang="0">
                          <a:pos x="5" y="1"/>
                        </a:cxn>
                        <a:cxn ang="0">
                          <a:pos x="1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0" y="6"/>
                          </a:moveTo>
                          <a:lnTo>
                            <a:pt x="5" y="7"/>
                          </a:lnTo>
                          <a:lnTo>
                            <a:pt x="5" y="1"/>
                          </a:lnTo>
                          <a:lnTo>
                            <a:pt x="1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60" name="Freeform 312"/>
                    <p:cNvSpPr>
                      <a:spLocks/>
                    </p:cNvSpPr>
                    <p:nvPr/>
                  </p:nvSpPr>
                  <p:spPr bwMode="auto">
                    <a:xfrm>
                      <a:off x="3173" y="1459"/>
                      <a:ext cx="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4" y="8"/>
                        </a:cxn>
                        <a:cxn ang="0">
                          <a:pos x="5" y="0"/>
                        </a:cxn>
                        <a:cxn ang="0">
                          <a:pos x="1" y="0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5" h="8">
                          <a:moveTo>
                            <a:pt x="0" y="7"/>
                          </a:moveTo>
                          <a:lnTo>
                            <a:pt x="4" y="8"/>
                          </a:lnTo>
                          <a:lnTo>
                            <a:pt x="5" y="0"/>
                          </a:lnTo>
                          <a:lnTo>
                            <a:pt x="1" y="0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61" name="Freeform 313"/>
                    <p:cNvSpPr>
                      <a:spLocks/>
                    </p:cNvSpPr>
                    <p:nvPr/>
                  </p:nvSpPr>
                  <p:spPr bwMode="auto">
                    <a:xfrm>
                      <a:off x="3174" y="1447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5" y="6"/>
                        </a:cxn>
                        <a:cxn ang="0">
                          <a:pos x="6" y="1"/>
                        </a:cxn>
                        <a:cxn ang="0">
                          <a:pos x="0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0" y="6"/>
                          </a:moveTo>
                          <a:lnTo>
                            <a:pt x="5" y="6"/>
                          </a:lnTo>
                          <a:lnTo>
                            <a:pt x="6" y="1"/>
                          </a:lnTo>
                          <a:lnTo>
                            <a:pt x="0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62" name="Freeform 314"/>
                    <p:cNvSpPr>
                      <a:spLocks/>
                    </p:cNvSpPr>
                    <p:nvPr/>
                  </p:nvSpPr>
                  <p:spPr bwMode="auto">
                    <a:xfrm>
                      <a:off x="3175" y="1434"/>
                      <a:ext cx="8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7" y="7"/>
                        </a:cxn>
                        <a:cxn ang="0">
                          <a:pos x="8" y="1"/>
                        </a:cxn>
                        <a:cxn ang="0">
                          <a:pos x="2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8" h="7">
                          <a:moveTo>
                            <a:pt x="0" y="6"/>
                          </a:moveTo>
                          <a:lnTo>
                            <a:pt x="7" y="7"/>
                          </a:lnTo>
                          <a:lnTo>
                            <a:pt x="8" y="1"/>
                          </a:lnTo>
                          <a:lnTo>
                            <a:pt x="2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63" name="Freeform 315"/>
                    <p:cNvSpPr>
                      <a:spLocks/>
                    </p:cNvSpPr>
                    <p:nvPr/>
                  </p:nvSpPr>
                  <p:spPr bwMode="auto">
                    <a:xfrm>
                      <a:off x="3179" y="1422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"/>
                        </a:cxn>
                        <a:cxn ang="0">
                          <a:pos x="5" y="7"/>
                        </a:cxn>
                        <a:cxn ang="0">
                          <a:pos x="7" y="1"/>
                        </a:cxn>
                        <a:cxn ang="0">
                          <a:pos x="1" y="0"/>
                        </a:cxn>
                        <a:cxn ang="0">
                          <a:pos x="0" y="5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5"/>
                          </a:moveTo>
                          <a:lnTo>
                            <a:pt x="5" y="7"/>
                          </a:lnTo>
                          <a:lnTo>
                            <a:pt x="7" y="1"/>
                          </a:lnTo>
                          <a:lnTo>
                            <a:pt x="1" y="0"/>
                          </a:ln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964" name="Group 316"/>
                  <p:cNvGrpSpPr>
                    <a:grpSpLocks/>
                  </p:cNvGrpSpPr>
                  <p:nvPr/>
                </p:nvGrpSpPr>
                <p:grpSpPr bwMode="auto">
                  <a:xfrm>
                    <a:off x="4232" y="1814"/>
                    <a:ext cx="396" cy="452"/>
                    <a:chOff x="3184" y="1422"/>
                    <a:chExt cx="258" cy="314"/>
                  </a:xfrm>
                </p:grpSpPr>
                <p:sp>
                  <p:nvSpPr>
                    <p:cNvPr id="27965" name="Freeform 317"/>
                    <p:cNvSpPr>
                      <a:spLocks/>
                    </p:cNvSpPr>
                    <p:nvPr/>
                  </p:nvSpPr>
                  <p:spPr bwMode="auto">
                    <a:xfrm>
                      <a:off x="3184" y="1422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1"/>
                        </a:cxn>
                        <a:cxn ang="0">
                          <a:pos x="1" y="7"/>
                        </a:cxn>
                        <a:cxn ang="0">
                          <a:pos x="6" y="6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6" y="0"/>
                          </a:moveTo>
                          <a:lnTo>
                            <a:pt x="0" y="1"/>
                          </a:lnTo>
                          <a:lnTo>
                            <a:pt x="1" y="7"/>
                          </a:lnTo>
                          <a:lnTo>
                            <a:pt x="6" y="6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66" name="Freeform 318"/>
                    <p:cNvSpPr>
                      <a:spLocks/>
                    </p:cNvSpPr>
                    <p:nvPr/>
                  </p:nvSpPr>
                  <p:spPr bwMode="auto">
                    <a:xfrm>
                      <a:off x="3186" y="1435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1"/>
                        </a:cxn>
                        <a:cxn ang="0">
                          <a:pos x="1" y="6"/>
                        </a:cxn>
                        <a:cxn ang="0">
                          <a:pos x="6" y="6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5" y="0"/>
                          </a:moveTo>
                          <a:lnTo>
                            <a:pt x="0" y="1"/>
                          </a:lnTo>
                          <a:lnTo>
                            <a:pt x="1" y="6"/>
                          </a:lnTo>
                          <a:lnTo>
                            <a:pt x="6" y="6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67" name="Freeform 319"/>
                    <p:cNvSpPr>
                      <a:spLocks/>
                    </p:cNvSpPr>
                    <p:nvPr/>
                  </p:nvSpPr>
                  <p:spPr bwMode="auto">
                    <a:xfrm>
                      <a:off x="3188" y="1448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1"/>
                        </a:cxn>
                        <a:cxn ang="0">
                          <a:pos x="1" y="6"/>
                        </a:cxn>
                        <a:cxn ang="0">
                          <a:pos x="6" y="5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5" y="0"/>
                          </a:moveTo>
                          <a:lnTo>
                            <a:pt x="0" y="1"/>
                          </a:lnTo>
                          <a:lnTo>
                            <a:pt x="1" y="6"/>
                          </a:lnTo>
                          <a:lnTo>
                            <a:pt x="6" y="5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68" name="Freeform 320"/>
                    <p:cNvSpPr>
                      <a:spLocks/>
                    </p:cNvSpPr>
                    <p:nvPr/>
                  </p:nvSpPr>
                  <p:spPr bwMode="auto">
                    <a:xfrm>
                      <a:off x="3190" y="1459"/>
                      <a:ext cx="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2"/>
                        </a:cxn>
                        <a:cxn ang="0">
                          <a:pos x="0" y="8"/>
                        </a:cxn>
                        <a:cxn ang="0">
                          <a:pos x="5" y="7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5" h="8">
                          <a:moveTo>
                            <a:pt x="5" y="0"/>
                          </a:moveTo>
                          <a:lnTo>
                            <a:pt x="0" y="2"/>
                          </a:lnTo>
                          <a:lnTo>
                            <a:pt x="0" y="8"/>
                          </a:lnTo>
                          <a:lnTo>
                            <a:pt x="5" y="7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69" name="Freeform 321"/>
                    <p:cNvSpPr>
                      <a:spLocks/>
                    </p:cNvSpPr>
                    <p:nvPr/>
                  </p:nvSpPr>
                  <p:spPr bwMode="auto">
                    <a:xfrm>
                      <a:off x="3190" y="1472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1"/>
                        </a:cxn>
                        <a:cxn ang="0">
                          <a:pos x="1" y="8"/>
                        </a:cxn>
                        <a:cxn ang="0">
                          <a:pos x="7" y="7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5" y="0"/>
                          </a:moveTo>
                          <a:lnTo>
                            <a:pt x="0" y="1"/>
                          </a:lnTo>
                          <a:lnTo>
                            <a:pt x="1" y="8"/>
                          </a:lnTo>
                          <a:lnTo>
                            <a:pt x="7" y="7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70" name="Freeform 322"/>
                    <p:cNvSpPr>
                      <a:spLocks/>
                    </p:cNvSpPr>
                    <p:nvPr/>
                  </p:nvSpPr>
                  <p:spPr bwMode="auto">
                    <a:xfrm>
                      <a:off x="3192" y="1485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0"/>
                        </a:cxn>
                        <a:cxn ang="0">
                          <a:pos x="1" y="8"/>
                        </a:cxn>
                        <a:cxn ang="0">
                          <a:pos x="7" y="7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6" y="0"/>
                          </a:moveTo>
                          <a:lnTo>
                            <a:pt x="0" y="0"/>
                          </a:lnTo>
                          <a:lnTo>
                            <a:pt x="1" y="8"/>
                          </a:lnTo>
                          <a:lnTo>
                            <a:pt x="7" y="7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71" name="Freeform 323"/>
                    <p:cNvSpPr>
                      <a:spLocks/>
                    </p:cNvSpPr>
                    <p:nvPr/>
                  </p:nvSpPr>
                  <p:spPr bwMode="auto">
                    <a:xfrm>
                      <a:off x="3193" y="1498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1"/>
                        </a:cxn>
                        <a:cxn ang="0">
                          <a:pos x="1" y="8"/>
                        </a:cxn>
                        <a:cxn ang="0">
                          <a:pos x="7" y="8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6" y="0"/>
                          </a:moveTo>
                          <a:lnTo>
                            <a:pt x="0" y="1"/>
                          </a:lnTo>
                          <a:lnTo>
                            <a:pt x="1" y="8"/>
                          </a:lnTo>
                          <a:lnTo>
                            <a:pt x="7" y="8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72" name="Freeform 324"/>
                    <p:cNvSpPr>
                      <a:spLocks/>
                    </p:cNvSpPr>
                    <p:nvPr/>
                  </p:nvSpPr>
                  <p:spPr bwMode="auto">
                    <a:xfrm>
                      <a:off x="3194" y="1511"/>
                      <a:ext cx="8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0"/>
                        </a:cxn>
                        <a:cxn ang="0">
                          <a:pos x="0" y="1"/>
                        </a:cxn>
                        <a:cxn ang="0">
                          <a:pos x="1" y="7"/>
                        </a:cxn>
                        <a:cxn ang="0">
                          <a:pos x="8" y="7"/>
                        </a:cxn>
                        <a:cxn ang="0">
                          <a:pos x="7" y="0"/>
                        </a:cxn>
                      </a:cxnLst>
                      <a:rect l="0" t="0" r="r" b="b"/>
                      <a:pathLst>
                        <a:path w="8" h="7">
                          <a:moveTo>
                            <a:pt x="7" y="0"/>
                          </a:moveTo>
                          <a:lnTo>
                            <a:pt x="0" y="1"/>
                          </a:lnTo>
                          <a:lnTo>
                            <a:pt x="1" y="7"/>
                          </a:lnTo>
                          <a:lnTo>
                            <a:pt x="8" y="7"/>
                          </a:lnTo>
                          <a:lnTo>
                            <a:pt x="7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73" name="Freeform 325"/>
                    <p:cNvSpPr>
                      <a:spLocks/>
                    </p:cNvSpPr>
                    <p:nvPr/>
                  </p:nvSpPr>
                  <p:spPr bwMode="auto">
                    <a:xfrm>
                      <a:off x="3195" y="1525"/>
                      <a:ext cx="8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0"/>
                        </a:cxn>
                        <a:cxn ang="0">
                          <a:pos x="0" y="0"/>
                        </a:cxn>
                        <a:cxn ang="0">
                          <a:pos x="2" y="6"/>
                        </a:cxn>
                        <a:cxn ang="0">
                          <a:pos x="8" y="6"/>
                        </a:cxn>
                        <a:cxn ang="0">
                          <a:pos x="7" y="0"/>
                        </a:cxn>
                      </a:cxnLst>
                      <a:rect l="0" t="0" r="r" b="b"/>
                      <a:pathLst>
                        <a:path w="8" h="6">
                          <a:moveTo>
                            <a:pt x="7" y="0"/>
                          </a:moveTo>
                          <a:lnTo>
                            <a:pt x="0" y="0"/>
                          </a:lnTo>
                          <a:lnTo>
                            <a:pt x="2" y="6"/>
                          </a:lnTo>
                          <a:lnTo>
                            <a:pt x="8" y="6"/>
                          </a:lnTo>
                          <a:lnTo>
                            <a:pt x="7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74" name="Freeform 326"/>
                    <p:cNvSpPr>
                      <a:spLocks/>
                    </p:cNvSpPr>
                    <p:nvPr/>
                  </p:nvSpPr>
                  <p:spPr bwMode="auto">
                    <a:xfrm>
                      <a:off x="3197" y="1537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1"/>
                        </a:cxn>
                        <a:cxn ang="0">
                          <a:pos x="0" y="7"/>
                        </a:cxn>
                        <a:cxn ang="0">
                          <a:pos x="6" y="6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6" y="0"/>
                          </a:moveTo>
                          <a:lnTo>
                            <a:pt x="0" y="1"/>
                          </a:lnTo>
                          <a:lnTo>
                            <a:pt x="0" y="7"/>
                          </a:lnTo>
                          <a:lnTo>
                            <a:pt x="6" y="6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75" name="Freeform 327"/>
                    <p:cNvSpPr>
                      <a:spLocks/>
                    </p:cNvSpPr>
                    <p:nvPr/>
                  </p:nvSpPr>
                  <p:spPr bwMode="auto">
                    <a:xfrm>
                      <a:off x="3198" y="1550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0"/>
                        </a:cxn>
                        <a:cxn ang="0">
                          <a:pos x="1" y="6"/>
                        </a:cxn>
                        <a:cxn ang="0">
                          <a:pos x="6" y="5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6" y="0"/>
                          </a:moveTo>
                          <a:lnTo>
                            <a:pt x="0" y="0"/>
                          </a:lnTo>
                          <a:lnTo>
                            <a:pt x="1" y="6"/>
                          </a:lnTo>
                          <a:lnTo>
                            <a:pt x="6" y="5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76" name="Freeform 328"/>
                    <p:cNvSpPr>
                      <a:spLocks/>
                    </p:cNvSpPr>
                    <p:nvPr/>
                  </p:nvSpPr>
                  <p:spPr bwMode="auto">
                    <a:xfrm>
                      <a:off x="3200" y="1563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1"/>
                        </a:cxn>
                        <a:cxn ang="0">
                          <a:pos x="1" y="6"/>
                        </a:cxn>
                        <a:cxn ang="0">
                          <a:pos x="6" y="6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5" y="0"/>
                          </a:moveTo>
                          <a:lnTo>
                            <a:pt x="0" y="1"/>
                          </a:lnTo>
                          <a:lnTo>
                            <a:pt x="1" y="6"/>
                          </a:lnTo>
                          <a:lnTo>
                            <a:pt x="6" y="6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77" name="Freeform 329"/>
                    <p:cNvSpPr>
                      <a:spLocks/>
                    </p:cNvSpPr>
                    <p:nvPr/>
                  </p:nvSpPr>
                  <p:spPr bwMode="auto">
                    <a:xfrm>
                      <a:off x="3201" y="1576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1"/>
                        </a:cxn>
                        <a:cxn ang="0">
                          <a:pos x="1" y="7"/>
                        </a:cxn>
                        <a:cxn ang="0">
                          <a:pos x="6" y="6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5" y="0"/>
                          </a:moveTo>
                          <a:lnTo>
                            <a:pt x="0" y="1"/>
                          </a:lnTo>
                          <a:lnTo>
                            <a:pt x="1" y="7"/>
                          </a:lnTo>
                          <a:lnTo>
                            <a:pt x="6" y="6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78" name="Freeform 330"/>
                    <p:cNvSpPr>
                      <a:spLocks/>
                    </p:cNvSpPr>
                    <p:nvPr/>
                  </p:nvSpPr>
                  <p:spPr bwMode="auto">
                    <a:xfrm>
                      <a:off x="3203" y="1587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1"/>
                        </a:cxn>
                        <a:cxn ang="0">
                          <a:pos x="1" y="8"/>
                        </a:cxn>
                        <a:cxn ang="0">
                          <a:pos x="7" y="7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6" y="0"/>
                          </a:moveTo>
                          <a:lnTo>
                            <a:pt x="0" y="1"/>
                          </a:lnTo>
                          <a:lnTo>
                            <a:pt x="1" y="8"/>
                          </a:lnTo>
                          <a:lnTo>
                            <a:pt x="7" y="7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79" name="Freeform 331"/>
                    <p:cNvSpPr>
                      <a:spLocks/>
                    </p:cNvSpPr>
                    <p:nvPr/>
                  </p:nvSpPr>
                  <p:spPr bwMode="auto">
                    <a:xfrm>
                      <a:off x="3205" y="1601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0"/>
                        </a:cxn>
                        <a:cxn ang="0">
                          <a:pos x="0" y="0"/>
                        </a:cxn>
                        <a:cxn ang="0">
                          <a:pos x="1" y="8"/>
                        </a:cxn>
                        <a:cxn ang="0">
                          <a:pos x="7" y="7"/>
                        </a:cxn>
                        <a:cxn ang="0">
                          <a:pos x="7" y="0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7" y="0"/>
                          </a:moveTo>
                          <a:lnTo>
                            <a:pt x="0" y="0"/>
                          </a:lnTo>
                          <a:lnTo>
                            <a:pt x="1" y="8"/>
                          </a:lnTo>
                          <a:lnTo>
                            <a:pt x="7" y="7"/>
                          </a:lnTo>
                          <a:lnTo>
                            <a:pt x="7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80" name="Freeform 332"/>
                    <p:cNvSpPr>
                      <a:spLocks/>
                    </p:cNvSpPr>
                    <p:nvPr/>
                  </p:nvSpPr>
                  <p:spPr bwMode="auto">
                    <a:xfrm>
                      <a:off x="3206" y="1613"/>
                      <a:ext cx="8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1"/>
                        </a:cxn>
                        <a:cxn ang="0">
                          <a:pos x="1" y="6"/>
                        </a:cxn>
                        <a:cxn ang="0">
                          <a:pos x="2" y="8"/>
                        </a:cxn>
                        <a:cxn ang="0">
                          <a:pos x="8" y="7"/>
                        </a:cxn>
                        <a:cxn ang="0">
                          <a:pos x="7" y="4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8" h="8">
                          <a:moveTo>
                            <a:pt x="6" y="0"/>
                          </a:moveTo>
                          <a:lnTo>
                            <a:pt x="0" y="1"/>
                          </a:lnTo>
                          <a:lnTo>
                            <a:pt x="1" y="6"/>
                          </a:lnTo>
                          <a:lnTo>
                            <a:pt x="2" y="8"/>
                          </a:lnTo>
                          <a:lnTo>
                            <a:pt x="8" y="7"/>
                          </a:lnTo>
                          <a:lnTo>
                            <a:pt x="7" y="4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81" name="Freeform 333"/>
                    <p:cNvSpPr>
                      <a:spLocks/>
                    </p:cNvSpPr>
                    <p:nvPr/>
                  </p:nvSpPr>
                  <p:spPr bwMode="auto">
                    <a:xfrm>
                      <a:off x="3209" y="1626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1"/>
                        </a:cxn>
                        <a:cxn ang="0">
                          <a:pos x="3" y="8"/>
                        </a:cxn>
                        <a:cxn ang="0">
                          <a:pos x="7" y="7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5" y="0"/>
                          </a:moveTo>
                          <a:lnTo>
                            <a:pt x="0" y="1"/>
                          </a:lnTo>
                          <a:lnTo>
                            <a:pt x="3" y="8"/>
                          </a:lnTo>
                          <a:lnTo>
                            <a:pt x="7" y="7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82" name="Freeform 334"/>
                    <p:cNvSpPr>
                      <a:spLocks/>
                    </p:cNvSpPr>
                    <p:nvPr/>
                  </p:nvSpPr>
                  <p:spPr bwMode="auto">
                    <a:xfrm>
                      <a:off x="3212" y="1639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0"/>
                        </a:cxn>
                        <a:cxn ang="0">
                          <a:pos x="2" y="6"/>
                        </a:cxn>
                        <a:cxn ang="0">
                          <a:pos x="6" y="6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5" y="0"/>
                          </a:moveTo>
                          <a:lnTo>
                            <a:pt x="0" y="0"/>
                          </a:lnTo>
                          <a:lnTo>
                            <a:pt x="2" y="6"/>
                          </a:lnTo>
                          <a:lnTo>
                            <a:pt x="6" y="6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83" name="Freeform 335"/>
                    <p:cNvSpPr>
                      <a:spLocks/>
                    </p:cNvSpPr>
                    <p:nvPr/>
                  </p:nvSpPr>
                  <p:spPr bwMode="auto">
                    <a:xfrm>
                      <a:off x="3215" y="1652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1"/>
                        </a:cxn>
                        <a:cxn ang="0">
                          <a:pos x="2" y="6"/>
                        </a:cxn>
                        <a:cxn ang="0">
                          <a:pos x="6" y="5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5" y="0"/>
                          </a:moveTo>
                          <a:lnTo>
                            <a:pt x="0" y="1"/>
                          </a:lnTo>
                          <a:lnTo>
                            <a:pt x="2" y="6"/>
                          </a:lnTo>
                          <a:lnTo>
                            <a:pt x="6" y="5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84" name="Freeform 336"/>
                    <p:cNvSpPr>
                      <a:spLocks/>
                    </p:cNvSpPr>
                    <p:nvPr/>
                  </p:nvSpPr>
                  <p:spPr bwMode="auto">
                    <a:xfrm>
                      <a:off x="3217" y="1664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1"/>
                        </a:cxn>
                        <a:cxn ang="0">
                          <a:pos x="1" y="7"/>
                        </a:cxn>
                        <a:cxn ang="0">
                          <a:pos x="7" y="5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6" y="0"/>
                          </a:moveTo>
                          <a:lnTo>
                            <a:pt x="0" y="1"/>
                          </a:lnTo>
                          <a:lnTo>
                            <a:pt x="1" y="7"/>
                          </a:lnTo>
                          <a:lnTo>
                            <a:pt x="7" y="5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85" name="Freeform 337"/>
                    <p:cNvSpPr>
                      <a:spLocks/>
                    </p:cNvSpPr>
                    <p:nvPr/>
                  </p:nvSpPr>
                  <p:spPr bwMode="auto">
                    <a:xfrm>
                      <a:off x="3221" y="1674"/>
                      <a:ext cx="8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0"/>
                        </a:cxn>
                        <a:cxn ang="0">
                          <a:pos x="0" y="5"/>
                        </a:cxn>
                        <a:cxn ang="0">
                          <a:pos x="3" y="10"/>
                        </a:cxn>
                        <a:cxn ang="0">
                          <a:pos x="8" y="6"/>
                        </a:cxn>
                        <a:cxn ang="0">
                          <a:pos x="4" y="0"/>
                        </a:cxn>
                      </a:cxnLst>
                      <a:rect l="0" t="0" r="r" b="b"/>
                      <a:pathLst>
                        <a:path w="8" h="10">
                          <a:moveTo>
                            <a:pt x="4" y="0"/>
                          </a:moveTo>
                          <a:lnTo>
                            <a:pt x="0" y="5"/>
                          </a:lnTo>
                          <a:lnTo>
                            <a:pt x="3" y="10"/>
                          </a:lnTo>
                          <a:lnTo>
                            <a:pt x="8" y="6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86" name="Freeform 338"/>
                    <p:cNvSpPr>
                      <a:spLocks/>
                    </p:cNvSpPr>
                    <p:nvPr/>
                  </p:nvSpPr>
                  <p:spPr bwMode="auto">
                    <a:xfrm>
                      <a:off x="3227" y="1685"/>
                      <a:ext cx="6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0"/>
                        </a:cxn>
                        <a:cxn ang="0">
                          <a:pos x="0" y="4"/>
                        </a:cxn>
                        <a:cxn ang="0">
                          <a:pos x="1" y="7"/>
                        </a:cxn>
                        <a:cxn ang="0">
                          <a:pos x="3" y="4"/>
                        </a:cxn>
                        <a:cxn ang="0">
                          <a:pos x="1" y="6"/>
                        </a:cxn>
                        <a:cxn ang="0">
                          <a:pos x="2" y="10"/>
                        </a:cxn>
                        <a:cxn ang="0">
                          <a:pos x="6" y="8"/>
                        </a:cxn>
                        <a:cxn ang="0">
                          <a:pos x="5" y="2"/>
                        </a:cxn>
                        <a:cxn ang="0">
                          <a:pos x="4" y="0"/>
                        </a:cxn>
                      </a:cxnLst>
                      <a:rect l="0" t="0" r="r" b="b"/>
                      <a:pathLst>
                        <a:path w="6" h="10">
                          <a:moveTo>
                            <a:pt x="4" y="0"/>
                          </a:moveTo>
                          <a:lnTo>
                            <a:pt x="0" y="4"/>
                          </a:lnTo>
                          <a:lnTo>
                            <a:pt x="1" y="7"/>
                          </a:lnTo>
                          <a:lnTo>
                            <a:pt x="3" y="4"/>
                          </a:lnTo>
                          <a:lnTo>
                            <a:pt x="1" y="6"/>
                          </a:lnTo>
                          <a:lnTo>
                            <a:pt x="2" y="10"/>
                          </a:lnTo>
                          <a:lnTo>
                            <a:pt x="6" y="8"/>
                          </a:lnTo>
                          <a:lnTo>
                            <a:pt x="5" y="2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87" name="Freeform 339"/>
                    <p:cNvSpPr>
                      <a:spLocks/>
                    </p:cNvSpPr>
                    <p:nvPr/>
                  </p:nvSpPr>
                  <p:spPr bwMode="auto">
                    <a:xfrm>
                      <a:off x="3233" y="1698"/>
                      <a:ext cx="6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0"/>
                        </a:cxn>
                        <a:cxn ang="0">
                          <a:pos x="0" y="2"/>
                        </a:cxn>
                        <a:cxn ang="0">
                          <a:pos x="0" y="4"/>
                        </a:cxn>
                        <a:cxn ang="0">
                          <a:pos x="0" y="5"/>
                        </a:cxn>
                        <a:cxn ang="0">
                          <a:pos x="3" y="9"/>
                        </a:cxn>
                        <a:cxn ang="0">
                          <a:pos x="6" y="4"/>
                        </a:cxn>
                        <a:cxn ang="0">
                          <a:pos x="4" y="0"/>
                        </a:cxn>
                        <a:cxn ang="0">
                          <a:pos x="2" y="2"/>
                        </a:cxn>
                        <a:cxn ang="0">
                          <a:pos x="5" y="1"/>
                        </a:cxn>
                        <a:cxn ang="0">
                          <a:pos x="4" y="0"/>
                        </a:cxn>
                      </a:cxnLst>
                      <a:rect l="0" t="0" r="r" b="b"/>
                      <a:pathLst>
                        <a:path w="6" h="9">
                          <a:moveTo>
                            <a:pt x="4" y="0"/>
                          </a:moveTo>
                          <a:lnTo>
                            <a:pt x="0" y="2"/>
                          </a:lnTo>
                          <a:lnTo>
                            <a:pt x="0" y="4"/>
                          </a:lnTo>
                          <a:lnTo>
                            <a:pt x="0" y="5"/>
                          </a:lnTo>
                          <a:lnTo>
                            <a:pt x="3" y="9"/>
                          </a:lnTo>
                          <a:lnTo>
                            <a:pt x="6" y="4"/>
                          </a:lnTo>
                          <a:lnTo>
                            <a:pt x="4" y="0"/>
                          </a:lnTo>
                          <a:lnTo>
                            <a:pt x="2" y="2"/>
                          </a:lnTo>
                          <a:lnTo>
                            <a:pt x="5" y="1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88" name="Freeform 340"/>
                    <p:cNvSpPr>
                      <a:spLocks/>
                    </p:cNvSpPr>
                    <p:nvPr/>
                  </p:nvSpPr>
                  <p:spPr bwMode="auto">
                    <a:xfrm>
                      <a:off x="3239" y="1707"/>
                      <a:ext cx="9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5"/>
                        </a:cxn>
                        <a:cxn ang="0">
                          <a:pos x="1" y="5"/>
                        </a:cxn>
                        <a:cxn ang="0">
                          <a:pos x="7" y="8"/>
                        </a:cxn>
                        <a:cxn ang="0">
                          <a:pos x="9" y="4"/>
                        </a:cxn>
                        <a:cxn ang="0">
                          <a:pos x="5" y="0"/>
                        </a:cxn>
                        <a:cxn ang="0">
                          <a:pos x="4" y="3"/>
                        </a:cxn>
                        <a:cxn ang="0">
                          <a:pos x="6" y="1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9" h="8">
                          <a:moveTo>
                            <a:pt x="5" y="0"/>
                          </a:moveTo>
                          <a:lnTo>
                            <a:pt x="0" y="5"/>
                          </a:lnTo>
                          <a:lnTo>
                            <a:pt x="1" y="5"/>
                          </a:lnTo>
                          <a:lnTo>
                            <a:pt x="7" y="8"/>
                          </a:lnTo>
                          <a:lnTo>
                            <a:pt x="9" y="4"/>
                          </a:lnTo>
                          <a:lnTo>
                            <a:pt x="5" y="0"/>
                          </a:lnTo>
                          <a:lnTo>
                            <a:pt x="4" y="3"/>
                          </a:lnTo>
                          <a:lnTo>
                            <a:pt x="6" y="1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89" name="Freeform 341"/>
                    <p:cNvSpPr>
                      <a:spLocks/>
                    </p:cNvSpPr>
                    <p:nvPr/>
                  </p:nvSpPr>
                  <p:spPr bwMode="auto">
                    <a:xfrm>
                      <a:off x="3250" y="1714"/>
                      <a:ext cx="8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0"/>
                        </a:cxn>
                        <a:cxn ang="0">
                          <a:pos x="0" y="4"/>
                        </a:cxn>
                        <a:cxn ang="0">
                          <a:pos x="4" y="8"/>
                        </a:cxn>
                        <a:cxn ang="0">
                          <a:pos x="4" y="8"/>
                        </a:cxn>
                        <a:cxn ang="0">
                          <a:pos x="8" y="2"/>
                        </a:cxn>
                        <a:cxn ang="0">
                          <a:pos x="7" y="2"/>
                        </a:cxn>
                        <a:cxn ang="0">
                          <a:pos x="4" y="6"/>
                        </a:cxn>
                        <a:cxn ang="0">
                          <a:pos x="7" y="2"/>
                        </a:cxn>
                        <a:cxn ang="0">
                          <a:pos x="4" y="0"/>
                        </a:cxn>
                      </a:cxnLst>
                      <a:rect l="0" t="0" r="r" b="b"/>
                      <a:pathLst>
                        <a:path w="8" h="8">
                          <a:moveTo>
                            <a:pt x="4" y="0"/>
                          </a:moveTo>
                          <a:lnTo>
                            <a:pt x="0" y="4"/>
                          </a:lnTo>
                          <a:lnTo>
                            <a:pt x="4" y="8"/>
                          </a:lnTo>
                          <a:lnTo>
                            <a:pt x="4" y="8"/>
                          </a:lnTo>
                          <a:lnTo>
                            <a:pt x="8" y="2"/>
                          </a:lnTo>
                          <a:lnTo>
                            <a:pt x="7" y="2"/>
                          </a:lnTo>
                          <a:lnTo>
                            <a:pt x="4" y="6"/>
                          </a:lnTo>
                          <a:lnTo>
                            <a:pt x="7" y="2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90" name="Freeform 342"/>
                    <p:cNvSpPr>
                      <a:spLocks/>
                    </p:cNvSpPr>
                    <p:nvPr/>
                  </p:nvSpPr>
                  <p:spPr bwMode="auto">
                    <a:xfrm>
                      <a:off x="3260" y="1720"/>
                      <a:ext cx="8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3" y="0"/>
                        </a:cxn>
                        <a:cxn ang="0">
                          <a:pos x="0" y="5"/>
                        </a:cxn>
                        <a:cxn ang="0">
                          <a:pos x="1" y="6"/>
                        </a:cxn>
                        <a:cxn ang="0">
                          <a:pos x="6" y="9"/>
                        </a:cxn>
                        <a:cxn ang="0">
                          <a:pos x="8" y="2"/>
                        </a:cxn>
                        <a:cxn ang="0">
                          <a:pos x="3" y="1"/>
                        </a:cxn>
                        <a:cxn ang="0">
                          <a:pos x="3" y="0"/>
                        </a:cxn>
                      </a:cxnLst>
                      <a:rect l="0" t="0" r="r" b="b"/>
                      <a:pathLst>
                        <a:path w="8" h="9">
                          <a:moveTo>
                            <a:pt x="3" y="0"/>
                          </a:moveTo>
                          <a:lnTo>
                            <a:pt x="0" y="5"/>
                          </a:lnTo>
                          <a:lnTo>
                            <a:pt x="1" y="6"/>
                          </a:lnTo>
                          <a:lnTo>
                            <a:pt x="6" y="9"/>
                          </a:lnTo>
                          <a:lnTo>
                            <a:pt x="8" y="2"/>
                          </a:lnTo>
                          <a:lnTo>
                            <a:pt x="3" y="1"/>
                          </a:lnTo>
                          <a:lnTo>
                            <a:pt x="3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91" name="Freeform 343"/>
                    <p:cNvSpPr>
                      <a:spLocks/>
                    </p:cNvSpPr>
                    <p:nvPr/>
                  </p:nvSpPr>
                  <p:spPr bwMode="auto">
                    <a:xfrm>
                      <a:off x="3273" y="1725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0"/>
                        </a:cxn>
                        <a:cxn ang="0">
                          <a:pos x="0" y="5"/>
                        </a:cxn>
                        <a:cxn ang="0">
                          <a:pos x="2" y="6"/>
                        </a:cxn>
                        <a:cxn ang="0">
                          <a:pos x="5" y="7"/>
                        </a:cxn>
                        <a:cxn ang="0">
                          <a:pos x="7" y="1"/>
                        </a:cxn>
                        <a:cxn ang="0">
                          <a:pos x="3" y="0"/>
                        </a:cxn>
                        <a:cxn ang="0">
                          <a:pos x="2" y="0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2" y="0"/>
                          </a:moveTo>
                          <a:lnTo>
                            <a:pt x="0" y="5"/>
                          </a:lnTo>
                          <a:lnTo>
                            <a:pt x="2" y="6"/>
                          </a:lnTo>
                          <a:lnTo>
                            <a:pt x="5" y="7"/>
                          </a:lnTo>
                          <a:lnTo>
                            <a:pt x="7" y="1"/>
                          </a:lnTo>
                          <a:lnTo>
                            <a:pt x="3" y="0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92" name="Freeform 344"/>
                    <p:cNvSpPr>
                      <a:spLocks/>
                    </p:cNvSpPr>
                    <p:nvPr/>
                  </p:nvSpPr>
                  <p:spPr bwMode="auto">
                    <a:xfrm>
                      <a:off x="3283" y="1727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0"/>
                        </a:cxn>
                        <a:cxn ang="0">
                          <a:pos x="0" y="7"/>
                        </a:cxn>
                        <a:cxn ang="0">
                          <a:pos x="4" y="8"/>
                        </a:cxn>
                        <a:cxn ang="0">
                          <a:pos x="5" y="8"/>
                        </a:cxn>
                        <a:cxn ang="0">
                          <a:pos x="7" y="8"/>
                        </a:cxn>
                        <a:cxn ang="0">
                          <a:pos x="7" y="1"/>
                        </a:cxn>
                        <a:cxn ang="0">
                          <a:pos x="5" y="1"/>
                        </a:cxn>
                        <a:cxn ang="0">
                          <a:pos x="5" y="4"/>
                        </a:cxn>
                        <a:cxn ang="0">
                          <a:pos x="5" y="1"/>
                        </a:cxn>
                        <a:cxn ang="0">
                          <a:pos x="1" y="0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1" y="0"/>
                          </a:moveTo>
                          <a:lnTo>
                            <a:pt x="0" y="7"/>
                          </a:lnTo>
                          <a:lnTo>
                            <a:pt x="4" y="8"/>
                          </a:lnTo>
                          <a:lnTo>
                            <a:pt x="5" y="8"/>
                          </a:lnTo>
                          <a:lnTo>
                            <a:pt x="7" y="8"/>
                          </a:lnTo>
                          <a:lnTo>
                            <a:pt x="7" y="1"/>
                          </a:lnTo>
                          <a:lnTo>
                            <a:pt x="5" y="1"/>
                          </a:lnTo>
                          <a:lnTo>
                            <a:pt x="5" y="4"/>
                          </a:lnTo>
                          <a:lnTo>
                            <a:pt x="5" y="1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93" name="Freeform 345"/>
                    <p:cNvSpPr>
                      <a:spLocks/>
                    </p:cNvSpPr>
                    <p:nvPr/>
                  </p:nvSpPr>
                  <p:spPr bwMode="auto">
                    <a:xfrm>
                      <a:off x="3296" y="1729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0"/>
                        </a:cxn>
                        <a:cxn ang="0">
                          <a:pos x="0" y="6"/>
                        </a:cxn>
                        <a:cxn ang="0">
                          <a:pos x="3" y="7"/>
                        </a:cxn>
                        <a:cxn ang="0">
                          <a:pos x="4" y="7"/>
                        </a:cxn>
                        <a:cxn ang="0">
                          <a:pos x="7" y="7"/>
                        </a:cxn>
                        <a:cxn ang="0">
                          <a:pos x="7" y="0"/>
                        </a:cxn>
                        <a:cxn ang="0">
                          <a:pos x="4" y="0"/>
                        </a:cxn>
                        <a:cxn ang="0">
                          <a:pos x="4" y="3"/>
                        </a:cxn>
                        <a:cxn ang="0">
                          <a:pos x="6" y="1"/>
                        </a:cxn>
                        <a:cxn ang="0">
                          <a:pos x="1" y="0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1" y="0"/>
                          </a:moveTo>
                          <a:lnTo>
                            <a:pt x="0" y="6"/>
                          </a:lnTo>
                          <a:lnTo>
                            <a:pt x="3" y="7"/>
                          </a:lnTo>
                          <a:lnTo>
                            <a:pt x="4" y="7"/>
                          </a:lnTo>
                          <a:lnTo>
                            <a:pt x="7" y="7"/>
                          </a:lnTo>
                          <a:lnTo>
                            <a:pt x="7" y="0"/>
                          </a:lnTo>
                          <a:lnTo>
                            <a:pt x="4" y="0"/>
                          </a:lnTo>
                          <a:lnTo>
                            <a:pt x="4" y="3"/>
                          </a:lnTo>
                          <a:lnTo>
                            <a:pt x="6" y="1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94" name="Freeform 346"/>
                    <p:cNvSpPr>
                      <a:spLocks/>
                    </p:cNvSpPr>
                    <p:nvPr/>
                  </p:nvSpPr>
                  <p:spPr bwMode="auto">
                    <a:xfrm>
                      <a:off x="3308" y="1729"/>
                      <a:ext cx="5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3" y="7"/>
                        </a:cxn>
                        <a:cxn ang="0">
                          <a:pos x="5" y="7"/>
                        </a:cxn>
                        <a:cxn ang="0">
                          <a:pos x="5" y="0"/>
                        </a:cxn>
                        <a:cxn ang="0">
                          <a:pos x="3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3" y="7"/>
                          </a:lnTo>
                          <a:lnTo>
                            <a:pt x="5" y="7"/>
                          </a:lnTo>
                          <a:lnTo>
                            <a:pt x="5" y="0"/>
                          </a:lnTo>
                          <a:lnTo>
                            <a:pt x="3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95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20" y="1729"/>
                      <a:ext cx="7" cy="7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  <a:ln w="19050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96" name="Freeform 348"/>
                    <p:cNvSpPr>
                      <a:spLocks/>
                    </p:cNvSpPr>
                    <p:nvPr/>
                  </p:nvSpPr>
                  <p:spPr bwMode="auto">
                    <a:xfrm>
                      <a:off x="3332" y="1728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"/>
                        </a:cxn>
                        <a:cxn ang="0">
                          <a:pos x="1" y="7"/>
                        </a:cxn>
                        <a:cxn ang="0">
                          <a:pos x="2" y="7"/>
                        </a:cxn>
                        <a:cxn ang="0">
                          <a:pos x="1" y="3"/>
                        </a:cxn>
                        <a:cxn ang="0">
                          <a:pos x="1" y="7"/>
                        </a:cxn>
                        <a:cxn ang="0">
                          <a:pos x="6" y="7"/>
                        </a:cxn>
                        <a:cxn ang="0">
                          <a:pos x="6" y="0"/>
                        </a:cxn>
                        <a:cxn ang="0">
                          <a:pos x="1" y="0"/>
                        </a:cxn>
                        <a:cxn ang="0">
                          <a:pos x="0" y="1"/>
                        </a:cxn>
                        <a:cxn ang="0">
                          <a:pos x="0" y="1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0" y="1"/>
                          </a:moveTo>
                          <a:lnTo>
                            <a:pt x="1" y="7"/>
                          </a:lnTo>
                          <a:lnTo>
                            <a:pt x="2" y="7"/>
                          </a:lnTo>
                          <a:lnTo>
                            <a:pt x="1" y="3"/>
                          </a:lnTo>
                          <a:lnTo>
                            <a:pt x="1" y="7"/>
                          </a:lnTo>
                          <a:lnTo>
                            <a:pt x="6" y="7"/>
                          </a:lnTo>
                          <a:lnTo>
                            <a:pt x="6" y="0"/>
                          </a:lnTo>
                          <a:lnTo>
                            <a:pt x="1" y="0"/>
                          </a:lnTo>
                          <a:lnTo>
                            <a:pt x="0" y="1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97" name="Freeform 349"/>
                    <p:cNvSpPr>
                      <a:spLocks/>
                    </p:cNvSpPr>
                    <p:nvPr/>
                  </p:nvSpPr>
                  <p:spPr bwMode="auto">
                    <a:xfrm>
                      <a:off x="3342" y="1725"/>
                      <a:ext cx="8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"/>
                        </a:cxn>
                        <a:cxn ang="0">
                          <a:pos x="2" y="7"/>
                        </a:cxn>
                        <a:cxn ang="0">
                          <a:pos x="3" y="7"/>
                        </a:cxn>
                        <a:cxn ang="0">
                          <a:pos x="2" y="4"/>
                        </a:cxn>
                        <a:cxn ang="0">
                          <a:pos x="3" y="7"/>
                        </a:cxn>
                        <a:cxn ang="0">
                          <a:pos x="8" y="7"/>
                        </a:cxn>
                        <a:cxn ang="0">
                          <a:pos x="7" y="0"/>
                        </a:cxn>
                        <a:cxn ang="0">
                          <a:pos x="2" y="1"/>
                        </a:cxn>
                        <a:cxn ang="0">
                          <a:pos x="0" y="1"/>
                        </a:cxn>
                      </a:cxnLst>
                      <a:rect l="0" t="0" r="r" b="b"/>
                      <a:pathLst>
                        <a:path w="8" h="7">
                          <a:moveTo>
                            <a:pt x="0" y="1"/>
                          </a:moveTo>
                          <a:lnTo>
                            <a:pt x="2" y="7"/>
                          </a:lnTo>
                          <a:lnTo>
                            <a:pt x="3" y="7"/>
                          </a:lnTo>
                          <a:lnTo>
                            <a:pt x="2" y="4"/>
                          </a:lnTo>
                          <a:lnTo>
                            <a:pt x="3" y="7"/>
                          </a:lnTo>
                          <a:lnTo>
                            <a:pt x="8" y="7"/>
                          </a:lnTo>
                          <a:lnTo>
                            <a:pt x="7" y="0"/>
                          </a:lnTo>
                          <a:lnTo>
                            <a:pt x="2" y="1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98" name="Freeform 350"/>
                    <p:cNvSpPr>
                      <a:spLocks/>
                    </p:cNvSpPr>
                    <p:nvPr/>
                  </p:nvSpPr>
                  <p:spPr bwMode="auto">
                    <a:xfrm>
                      <a:off x="3354" y="1722"/>
                      <a:ext cx="8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"/>
                        </a:cxn>
                        <a:cxn ang="0">
                          <a:pos x="1" y="8"/>
                        </a:cxn>
                        <a:cxn ang="0">
                          <a:pos x="5" y="7"/>
                        </a:cxn>
                        <a:cxn ang="0">
                          <a:pos x="6" y="7"/>
                        </a:cxn>
                        <a:cxn ang="0">
                          <a:pos x="8" y="6"/>
                        </a:cxn>
                        <a:cxn ang="0">
                          <a:pos x="5" y="0"/>
                        </a:cxn>
                        <a:cxn ang="0">
                          <a:pos x="4" y="1"/>
                        </a:cxn>
                        <a:cxn ang="0">
                          <a:pos x="5" y="4"/>
                        </a:cxn>
                        <a:cxn ang="0">
                          <a:pos x="4" y="1"/>
                        </a:cxn>
                        <a:cxn ang="0">
                          <a:pos x="0" y="3"/>
                        </a:cxn>
                      </a:cxnLst>
                      <a:rect l="0" t="0" r="r" b="b"/>
                      <a:pathLst>
                        <a:path w="8" h="8">
                          <a:moveTo>
                            <a:pt x="0" y="3"/>
                          </a:moveTo>
                          <a:lnTo>
                            <a:pt x="1" y="8"/>
                          </a:lnTo>
                          <a:lnTo>
                            <a:pt x="5" y="7"/>
                          </a:lnTo>
                          <a:lnTo>
                            <a:pt x="6" y="7"/>
                          </a:lnTo>
                          <a:lnTo>
                            <a:pt x="8" y="6"/>
                          </a:lnTo>
                          <a:lnTo>
                            <a:pt x="5" y="0"/>
                          </a:lnTo>
                          <a:lnTo>
                            <a:pt x="4" y="1"/>
                          </a:lnTo>
                          <a:lnTo>
                            <a:pt x="5" y="4"/>
                          </a:lnTo>
                          <a:lnTo>
                            <a:pt x="4" y="1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99" name="Freeform 351"/>
                    <p:cNvSpPr>
                      <a:spLocks/>
                    </p:cNvSpPr>
                    <p:nvPr/>
                  </p:nvSpPr>
                  <p:spPr bwMode="auto">
                    <a:xfrm>
                      <a:off x="3365" y="1716"/>
                      <a:ext cx="7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2" y="9"/>
                        </a:cxn>
                        <a:cxn ang="0">
                          <a:pos x="7" y="6"/>
                        </a:cxn>
                        <a:cxn ang="0">
                          <a:pos x="4" y="0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7" h="9">
                          <a:moveTo>
                            <a:pt x="0" y="2"/>
                          </a:moveTo>
                          <a:lnTo>
                            <a:pt x="2" y="9"/>
                          </a:lnTo>
                          <a:lnTo>
                            <a:pt x="7" y="6"/>
                          </a:lnTo>
                          <a:lnTo>
                            <a:pt x="4" y="0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00" name="Freeform 352"/>
                    <p:cNvSpPr>
                      <a:spLocks/>
                    </p:cNvSpPr>
                    <p:nvPr/>
                  </p:nvSpPr>
                  <p:spPr bwMode="auto">
                    <a:xfrm>
                      <a:off x="3374" y="1709"/>
                      <a:ext cx="9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4" y="9"/>
                        </a:cxn>
                        <a:cxn ang="0">
                          <a:pos x="5" y="8"/>
                        </a:cxn>
                        <a:cxn ang="0">
                          <a:pos x="3" y="5"/>
                        </a:cxn>
                        <a:cxn ang="0">
                          <a:pos x="5" y="8"/>
                        </a:cxn>
                        <a:cxn ang="0">
                          <a:pos x="9" y="5"/>
                        </a:cxn>
                        <a:cxn ang="0">
                          <a:pos x="6" y="0"/>
                        </a:cxn>
                        <a:cxn ang="0">
                          <a:pos x="1" y="2"/>
                        </a:cxn>
                        <a:cxn ang="0">
                          <a:pos x="0" y="4"/>
                        </a:cxn>
                      </a:cxnLst>
                      <a:rect l="0" t="0" r="r" b="b"/>
                      <a:pathLst>
                        <a:path w="9" h="9">
                          <a:moveTo>
                            <a:pt x="0" y="4"/>
                          </a:moveTo>
                          <a:lnTo>
                            <a:pt x="4" y="9"/>
                          </a:lnTo>
                          <a:lnTo>
                            <a:pt x="5" y="8"/>
                          </a:lnTo>
                          <a:lnTo>
                            <a:pt x="3" y="5"/>
                          </a:lnTo>
                          <a:lnTo>
                            <a:pt x="5" y="8"/>
                          </a:lnTo>
                          <a:lnTo>
                            <a:pt x="9" y="5"/>
                          </a:lnTo>
                          <a:lnTo>
                            <a:pt x="6" y="0"/>
                          </a:lnTo>
                          <a:lnTo>
                            <a:pt x="1" y="2"/>
                          </a:lnTo>
                          <a:lnTo>
                            <a:pt x="0" y="4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01" name="Freeform 353"/>
                    <p:cNvSpPr>
                      <a:spLocks/>
                    </p:cNvSpPr>
                    <p:nvPr/>
                  </p:nvSpPr>
                  <p:spPr bwMode="auto">
                    <a:xfrm>
                      <a:off x="3383" y="1700"/>
                      <a:ext cx="7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4" y="10"/>
                        </a:cxn>
                        <a:cxn ang="0">
                          <a:pos x="7" y="5"/>
                        </a:cxn>
                        <a:cxn ang="0">
                          <a:pos x="4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7" h="10">
                          <a:moveTo>
                            <a:pt x="0" y="6"/>
                          </a:moveTo>
                          <a:lnTo>
                            <a:pt x="4" y="10"/>
                          </a:lnTo>
                          <a:lnTo>
                            <a:pt x="7" y="5"/>
                          </a:lnTo>
                          <a:lnTo>
                            <a:pt x="4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02" name="Freeform 354"/>
                    <p:cNvSpPr>
                      <a:spLocks/>
                    </p:cNvSpPr>
                    <p:nvPr/>
                  </p:nvSpPr>
                  <p:spPr bwMode="auto">
                    <a:xfrm>
                      <a:off x="3389" y="1689"/>
                      <a:ext cx="8" cy="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6" y="11"/>
                        </a:cxn>
                        <a:cxn ang="0">
                          <a:pos x="8" y="6"/>
                        </a:cxn>
                        <a:cxn ang="0">
                          <a:pos x="5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8" h="11">
                          <a:moveTo>
                            <a:pt x="0" y="6"/>
                          </a:moveTo>
                          <a:lnTo>
                            <a:pt x="6" y="11"/>
                          </a:lnTo>
                          <a:lnTo>
                            <a:pt x="8" y="6"/>
                          </a:lnTo>
                          <a:lnTo>
                            <a:pt x="5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03" name="Freeform 355"/>
                    <p:cNvSpPr>
                      <a:spLocks/>
                    </p:cNvSpPr>
                    <p:nvPr/>
                  </p:nvSpPr>
                  <p:spPr bwMode="auto">
                    <a:xfrm>
                      <a:off x="3396" y="1679"/>
                      <a:ext cx="8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"/>
                        </a:cxn>
                        <a:cxn ang="0">
                          <a:pos x="5" y="9"/>
                        </a:cxn>
                        <a:cxn ang="0">
                          <a:pos x="8" y="3"/>
                        </a:cxn>
                        <a:cxn ang="0">
                          <a:pos x="3" y="0"/>
                        </a:cxn>
                        <a:cxn ang="0">
                          <a:pos x="0" y="5"/>
                        </a:cxn>
                      </a:cxnLst>
                      <a:rect l="0" t="0" r="r" b="b"/>
                      <a:pathLst>
                        <a:path w="8" h="9">
                          <a:moveTo>
                            <a:pt x="0" y="5"/>
                          </a:moveTo>
                          <a:lnTo>
                            <a:pt x="5" y="9"/>
                          </a:lnTo>
                          <a:lnTo>
                            <a:pt x="8" y="3"/>
                          </a:lnTo>
                          <a:lnTo>
                            <a:pt x="3" y="0"/>
                          </a:ln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04" name="Freeform 356"/>
                    <p:cNvSpPr>
                      <a:spLocks/>
                    </p:cNvSpPr>
                    <p:nvPr/>
                  </p:nvSpPr>
                  <p:spPr bwMode="auto">
                    <a:xfrm>
                      <a:off x="3402" y="1668"/>
                      <a:ext cx="7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"/>
                        </a:cxn>
                        <a:cxn ang="0">
                          <a:pos x="5" y="9"/>
                        </a:cxn>
                        <a:cxn ang="0">
                          <a:pos x="6" y="9"/>
                        </a:cxn>
                        <a:cxn ang="0">
                          <a:pos x="6" y="9"/>
                        </a:cxn>
                        <a:cxn ang="0">
                          <a:pos x="7" y="2"/>
                        </a:cxn>
                        <a:cxn ang="0">
                          <a:pos x="1" y="0"/>
                        </a:cxn>
                        <a:cxn ang="0">
                          <a:pos x="0" y="6"/>
                        </a:cxn>
                        <a:cxn ang="0">
                          <a:pos x="2" y="6"/>
                        </a:cxn>
                        <a:cxn ang="0">
                          <a:pos x="1" y="5"/>
                        </a:cxn>
                        <a:cxn ang="0">
                          <a:pos x="0" y="5"/>
                        </a:cxn>
                      </a:cxnLst>
                      <a:rect l="0" t="0" r="r" b="b"/>
                      <a:pathLst>
                        <a:path w="7" h="9">
                          <a:moveTo>
                            <a:pt x="0" y="5"/>
                          </a:moveTo>
                          <a:lnTo>
                            <a:pt x="5" y="9"/>
                          </a:lnTo>
                          <a:lnTo>
                            <a:pt x="6" y="9"/>
                          </a:lnTo>
                          <a:lnTo>
                            <a:pt x="6" y="9"/>
                          </a:lnTo>
                          <a:lnTo>
                            <a:pt x="7" y="2"/>
                          </a:lnTo>
                          <a:lnTo>
                            <a:pt x="1" y="0"/>
                          </a:lnTo>
                          <a:lnTo>
                            <a:pt x="0" y="6"/>
                          </a:lnTo>
                          <a:lnTo>
                            <a:pt x="2" y="6"/>
                          </a:lnTo>
                          <a:lnTo>
                            <a:pt x="1" y="5"/>
                          </a:ln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05" name="Freeform 357"/>
                    <p:cNvSpPr>
                      <a:spLocks/>
                    </p:cNvSpPr>
                    <p:nvPr/>
                  </p:nvSpPr>
                  <p:spPr bwMode="auto">
                    <a:xfrm>
                      <a:off x="3404" y="1655"/>
                      <a:ext cx="7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6" y="9"/>
                        </a:cxn>
                        <a:cxn ang="0">
                          <a:pos x="7" y="2"/>
                        </a:cxn>
                        <a:cxn ang="0">
                          <a:pos x="1" y="0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7" h="9">
                          <a:moveTo>
                            <a:pt x="0" y="7"/>
                          </a:moveTo>
                          <a:lnTo>
                            <a:pt x="6" y="9"/>
                          </a:lnTo>
                          <a:lnTo>
                            <a:pt x="7" y="2"/>
                          </a:lnTo>
                          <a:lnTo>
                            <a:pt x="1" y="0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06" name="Freeform 358"/>
                    <p:cNvSpPr>
                      <a:spLocks/>
                    </p:cNvSpPr>
                    <p:nvPr/>
                  </p:nvSpPr>
                  <p:spPr bwMode="auto">
                    <a:xfrm>
                      <a:off x="3408" y="1642"/>
                      <a:ext cx="6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5" y="9"/>
                        </a:cxn>
                        <a:cxn ang="0">
                          <a:pos x="6" y="2"/>
                        </a:cxn>
                        <a:cxn ang="0">
                          <a:pos x="2" y="0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6" h="9">
                          <a:moveTo>
                            <a:pt x="0" y="7"/>
                          </a:moveTo>
                          <a:lnTo>
                            <a:pt x="5" y="9"/>
                          </a:lnTo>
                          <a:lnTo>
                            <a:pt x="6" y="2"/>
                          </a:lnTo>
                          <a:lnTo>
                            <a:pt x="2" y="0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07" name="Freeform 359"/>
                    <p:cNvSpPr>
                      <a:spLocks/>
                    </p:cNvSpPr>
                    <p:nvPr/>
                  </p:nvSpPr>
                  <p:spPr bwMode="auto">
                    <a:xfrm>
                      <a:off x="3410" y="1630"/>
                      <a:ext cx="6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"/>
                        </a:cxn>
                        <a:cxn ang="0">
                          <a:pos x="4" y="9"/>
                        </a:cxn>
                        <a:cxn ang="0">
                          <a:pos x="6" y="3"/>
                        </a:cxn>
                        <a:cxn ang="0">
                          <a:pos x="0" y="0"/>
                        </a:cxn>
                        <a:cxn ang="0">
                          <a:pos x="0" y="8"/>
                        </a:cxn>
                      </a:cxnLst>
                      <a:rect l="0" t="0" r="r" b="b"/>
                      <a:pathLst>
                        <a:path w="6" h="9">
                          <a:moveTo>
                            <a:pt x="0" y="8"/>
                          </a:moveTo>
                          <a:lnTo>
                            <a:pt x="4" y="9"/>
                          </a:lnTo>
                          <a:lnTo>
                            <a:pt x="6" y="3"/>
                          </a:lnTo>
                          <a:lnTo>
                            <a:pt x="0" y="0"/>
                          </a:lnTo>
                          <a:lnTo>
                            <a:pt x="0" y="8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08" name="Freeform 360"/>
                    <p:cNvSpPr>
                      <a:spLocks/>
                    </p:cNvSpPr>
                    <p:nvPr/>
                  </p:nvSpPr>
                  <p:spPr bwMode="auto">
                    <a:xfrm>
                      <a:off x="3412" y="1617"/>
                      <a:ext cx="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5" y="8"/>
                        </a:cxn>
                        <a:cxn ang="0">
                          <a:pos x="6" y="2"/>
                        </a:cxn>
                        <a:cxn ang="0">
                          <a:pos x="1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6" h="8">
                          <a:moveTo>
                            <a:pt x="0" y="6"/>
                          </a:moveTo>
                          <a:lnTo>
                            <a:pt x="5" y="8"/>
                          </a:lnTo>
                          <a:lnTo>
                            <a:pt x="6" y="2"/>
                          </a:lnTo>
                          <a:lnTo>
                            <a:pt x="1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09" name="Freeform 361"/>
                    <p:cNvSpPr>
                      <a:spLocks/>
                    </p:cNvSpPr>
                    <p:nvPr/>
                  </p:nvSpPr>
                  <p:spPr bwMode="auto">
                    <a:xfrm>
                      <a:off x="3415" y="1606"/>
                      <a:ext cx="5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5" y="6"/>
                        </a:cxn>
                        <a:cxn ang="0">
                          <a:pos x="5" y="0"/>
                        </a:cxn>
                        <a:cxn ang="0">
                          <a:pos x="1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5" h="6">
                          <a:moveTo>
                            <a:pt x="0" y="6"/>
                          </a:moveTo>
                          <a:lnTo>
                            <a:pt x="5" y="6"/>
                          </a:lnTo>
                          <a:lnTo>
                            <a:pt x="5" y="0"/>
                          </a:lnTo>
                          <a:lnTo>
                            <a:pt x="1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10" name="Freeform 362"/>
                    <p:cNvSpPr>
                      <a:spLocks/>
                    </p:cNvSpPr>
                    <p:nvPr/>
                  </p:nvSpPr>
                  <p:spPr bwMode="auto">
                    <a:xfrm>
                      <a:off x="3416" y="1593"/>
                      <a:ext cx="7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"/>
                        </a:cxn>
                        <a:cxn ang="0">
                          <a:pos x="6" y="6"/>
                        </a:cxn>
                        <a:cxn ang="0">
                          <a:pos x="7" y="0"/>
                        </a:cxn>
                        <a:cxn ang="0">
                          <a:pos x="1" y="0"/>
                        </a:cxn>
                        <a:cxn ang="0">
                          <a:pos x="0" y="5"/>
                        </a:cxn>
                      </a:cxnLst>
                      <a:rect l="0" t="0" r="r" b="b"/>
                      <a:pathLst>
                        <a:path w="7" h="6">
                          <a:moveTo>
                            <a:pt x="0" y="5"/>
                          </a:moveTo>
                          <a:lnTo>
                            <a:pt x="6" y="6"/>
                          </a:lnTo>
                          <a:lnTo>
                            <a:pt x="7" y="0"/>
                          </a:lnTo>
                          <a:lnTo>
                            <a:pt x="1" y="0"/>
                          </a:ln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11" name="Freeform 363"/>
                    <p:cNvSpPr>
                      <a:spLocks/>
                    </p:cNvSpPr>
                    <p:nvPr/>
                  </p:nvSpPr>
                  <p:spPr bwMode="auto">
                    <a:xfrm>
                      <a:off x="3417" y="1580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6" y="7"/>
                        </a:cxn>
                        <a:cxn ang="0">
                          <a:pos x="7" y="0"/>
                        </a:cxn>
                        <a:cxn ang="0">
                          <a:pos x="1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6"/>
                          </a:moveTo>
                          <a:lnTo>
                            <a:pt x="6" y="7"/>
                          </a:lnTo>
                          <a:lnTo>
                            <a:pt x="7" y="0"/>
                          </a:lnTo>
                          <a:lnTo>
                            <a:pt x="1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12" name="Freeform 364"/>
                    <p:cNvSpPr>
                      <a:spLocks/>
                    </p:cNvSpPr>
                    <p:nvPr/>
                  </p:nvSpPr>
                  <p:spPr bwMode="auto">
                    <a:xfrm>
                      <a:off x="3418" y="1568"/>
                      <a:ext cx="8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"/>
                        </a:cxn>
                        <a:cxn ang="0">
                          <a:pos x="7" y="6"/>
                        </a:cxn>
                        <a:cxn ang="0">
                          <a:pos x="8" y="3"/>
                        </a:cxn>
                        <a:cxn ang="0">
                          <a:pos x="8" y="1"/>
                        </a:cxn>
                        <a:cxn ang="0">
                          <a:pos x="1" y="0"/>
                        </a:cxn>
                        <a:cxn ang="0">
                          <a:pos x="1" y="3"/>
                        </a:cxn>
                        <a:cxn ang="0">
                          <a:pos x="0" y="5"/>
                        </a:cxn>
                      </a:cxnLst>
                      <a:rect l="0" t="0" r="r" b="b"/>
                      <a:pathLst>
                        <a:path w="8" h="6">
                          <a:moveTo>
                            <a:pt x="0" y="5"/>
                          </a:moveTo>
                          <a:lnTo>
                            <a:pt x="7" y="6"/>
                          </a:lnTo>
                          <a:lnTo>
                            <a:pt x="8" y="3"/>
                          </a:lnTo>
                          <a:lnTo>
                            <a:pt x="8" y="1"/>
                          </a:lnTo>
                          <a:lnTo>
                            <a:pt x="1" y="0"/>
                          </a:lnTo>
                          <a:lnTo>
                            <a:pt x="1" y="3"/>
                          </a:ln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13" name="Freeform 365"/>
                    <p:cNvSpPr>
                      <a:spLocks/>
                    </p:cNvSpPr>
                    <p:nvPr/>
                  </p:nvSpPr>
                  <p:spPr bwMode="auto">
                    <a:xfrm>
                      <a:off x="3420" y="1555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"/>
                        </a:cxn>
                        <a:cxn ang="0">
                          <a:pos x="6" y="7"/>
                        </a:cxn>
                        <a:cxn ang="0">
                          <a:pos x="6" y="0"/>
                        </a:cxn>
                        <a:cxn ang="0">
                          <a:pos x="2" y="0"/>
                        </a:cxn>
                        <a:cxn ang="0">
                          <a:pos x="0" y="5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0" y="5"/>
                          </a:moveTo>
                          <a:lnTo>
                            <a:pt x="6" y="7"/>
                          </a:lnTo>
                          <a:lnTo>
                            <a:pt x="6" y="0"/>
                          </a:lnTo>
                          <a:lnTo>
                            <a:pt x="2" y="0"/>
                          </a:ln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14" name="Freeform 366"/>
                    <p:cNvSpPr>
                      <a:spLocks/>
                    </p:cNvSpPr>
                    <p:nvPr/>
                  </p:nvSpPr>
                  <p:spPr bwMode="auto">
                    <a:xfrm>
                      <a:off x="3423" y="1541"/>
                      <a:ext cx="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5" y="8"/>
                        </a:cxn>
                        <a:cxn ang="0">
                          <a:pos x="6" y="1"/>
                        </a:cxn>
                        <a:cxn ang="0">
                          <a:pos x="1" y="0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6" h="8">
                          <a:moveTo>
                            <a:pt x="0" y="7"/>
                          </a:moveTo>
                          <a:lnTo>
                            <a:pt x="5" y="8"/>
                          </a:lnTo>
                          <a:lnTo>
                            <a:pt x="6" y="1"/>
                          </a:lnTo>
                          <a:lnTo>
                            <a:pt x="1" y="0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15" name="Freeform 367"/>
                    <p:cNvSpPr>
                      <a:spLocks/>
                    </p:cNvSpPr>
                    <p:nvPr/>
                  </p:nvSpPr>
                  <p:spPr bwMode="auto">
                    <a:xfrm>
                      <a:off x="3424" y="1528"/>
                      <a:ext cx="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"/>
                        </a:cxn>
                        <a:cxn ang="0">
                          <a:pos x="5" y="8"/>
                        </a:cxn>
                        <a:cxn ang="0">
                          <a:pos x="6" y="1"/>
                        </a:cxn>
                        <a:cxn ang="0">
                          <a:pos x="1" y="0"/>
                        </a:cxn>
                        <a:cxn ang="0">
                          <a:pos x="0" y="8"/>
                        </a:cxn>
                      </a:cxnLst>
                      <a:rect l="0" t="0" r="r" b="b"/>
                      <a:pathLst>
                        <a:path w="6" h="8">
                          <a:moveTo>
                            <a:pt x="0" y="8"/>
                          </a:moveTo>
                          <a:lnTo>
                            <a:pt x="5" y="8"/>
                          </a:lnTo>
                          <a:lnTo>
                            <a:pt x="6" y="1"/>
                          </a:lnTo>
                          <a:lnTo>
                            <a:pt x="1" y="0"/>
                          </a:lnTo>
                          <a:lnTo>
                            <a:pt x="0" y="8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16" name="Freeform 368"/>
                    <p:cNvSpPr>
                      <a:spLocks/>
                    </p:cNvSpPr>
                    <p:nvPr/>
                  </p:nvSpPr>
                  <p:spPr bwMode="auto">
                    <a:xfrm>
                      <a:off x="3426" y="1516"/>
                      <a:ext cx="5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5" y="7"/>
                        </a:cxn>
                        <a:cxn ang="0">
                          <a:pos x="5" y="0"/>
                        </a:cxn>
                        <a:cxn ang="0">
                          <a:pos x="0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0" y="6"/>
                          </a:moveTo>
                          <a:lnTo>
                            <a:pt x="5" y="7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17" name="Freeform 369"/>
                    <p:cNvSpPr>
                      <a:spLocks/>
                    </p:cNvSpPr>
                    <p:nvPr/>
                  </p:nvSpPr>
                  <p:spPr bwMode="auto">
                    <a:xfrm>
                      <a:off x="3426" y="1504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5" y="7"/>
                        </a:cxn>
                        <a:cxn ang="0">
                          <a:pos x="5" y="6"/>
                        </a:cxn>
                        <a:cxn ang="0">
                          <a:pos x="6" y="0"/>
                        </a:cxn>
                        <a:cxn ang="0">
                          <a:pos x="1" y="0"/>
                        </a:cxn>
                        <a:cxn ang="0">
                          <a:pos x="1" y="6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0" y="6"/>
                          </a:moveTo>
                          <a:lnTo>
                            <a:pt x="5" y="7"/>
                          </a:lnTo>
                          <a:lnTo>
                            <a:pt x="5" y="6"/>
                          </a:lnTo>
                          <a:lnTo>
                            <a:pt x="6" y="0"/>
                          </a:lnTo>
                          <a:lnTo>
                            <a:pt x="1" y="0"/>
                          </a:lnTo>
                          <a:lnTo>
                            <a:pt x="1" y="6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18" name="Freeform 370"/>
                    <p:cNvSpPr>
                      <a:spLocks/>
                    </p:cNvSpPr>
                    <p:nvPr/>
                  </p:nvSpPr>
                  <p:spPr bwMode="auto">
                    <a:xfrm>
                      <a:off x="3428" y="1491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5" y="6"/>
                        </a:cxn>
                        <a:cxn ang="0">
                          <a:pos x="6" y="0"/>
                        </a:cxn>
                        <a:cxn ang="0">
                          <a:pos x="1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0" y="6"/>
                          </a:moveTo>
                          <a:lnTo>
                            <a:pt x="5" y="6"/>
                          </a:lnTo>
                          <a:lnTo>
                            <a:pt x="6" y="0"/>
                          </a:lnTo>
                          <a:lnTo>
                            <a:pt x="1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19" name="Freeform 371"/>
                    <p:cNvSpPr>
                      <a:spLocks/>
                    </p:cNvSpPr>
                    <p:nvPr/>
                  </p:nvSpPr>
                  <p:spPr bwMode="auto">
                    <a:xfrm>
                      <a:off x="3429" y="1478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5" y="7"/>
                        </a:cxn>
                        <a:cxn ang="0">
                          <a:pos x="6" y="0"/>
                        </a:cxn>
                        <a:cxn ang="0">
                          <a:pos x="1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0" y="6"/>
                          </a:moveTo>
                          <a:lnTo>
                            <a:pt x="5" y="7"/>
                          </a:lnTo>
                          <a:lnTo>
                            <a:pt x="6" y="0"/>
                          </a:lnTo>
                          <a:lnTo>
                            <a:pt x="1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20" name="Freeform 372"/>
                    <p:cNvSpPr>
                      <a:spLocks/>
                    </p:cNvSpPr>
                    <p:nvPr/>
                  </p:nvSpPr>
                  <p:spPr bwMode="auto">
                    <a:xfrm>
                      <a:off x="3431" y="1465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6" y="7"/>
                        </a:cxn>
                        <a:cxn ang="0">
                          <a:pos x="7" y="1"/>
                        </a:cxn>
                        <a:cxn ang="0">
                          <a:pos x="0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6"/>
                          </a:moveTo>
                          <a:lnTo>
                            <a:pt x="6" y="7"/>
                          </a:lnTo>
                          <a:lnTo>
                            <a:pt x="7" y="1"/>
                          </a:lnTo>
                          <a:lnTo>
                            <a:pt x="0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21" name="Freeform 373"/>
                    <p:cNvSpPr>
                      <a:spLocks/>
                    </p:cNvSpPr>
                    <p:nvPr/>
                  </p:nvSpPr>
                  <p:spPr bwMode="auto">
                    <a:xfrm>
                      <a:off x="3432" y="1452"/>
                      <a:ext cx="7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"/>
                        </a:cxn>
                        <a:cxn ang="0">
                          <a:pos x="7" y="6"/>
                        </a:cxn>
                        <a:cxn ang="0">
                          <a:pos x="7" y="1"/>
                        </a:cxn>
                        <a:cxn ang="0">
                          <a:pos x="1" y="0"/>
                        </a:cxn>
                        <a:cxn ang="0">
                          <a:pos x="0" y="5"/>
                        </a:cxn>
                      </a:cxnLst>
                      <a:rect l="0" t="0" r="r" b="b"/>
                      <a:pathLst>
                        <a:path w="7" h="6">
                          <a:moveTo>
                            <a:pt x="0" y="5"/>
                          </a:moveTo>
                          <a:lnTo>
                            <a:pt x="7" y="6"/>
                          </a:lnTo>
                          <a:lnTo>
                            <a:pt x="7" y="1"/>
                          </a:lnTo>
                          <a:lnTo>
                            <a:pt x="1" y="0"/>
                          </a:ln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22" name="Freeform 374"/>
                    <p:cNvSpPr>
                      <a:spLocks/>
                    </p:cNvSpPr>
                    <p:nvPr/>
                  </p:nvSpPr>
                  <p:spPr bwMode="auto">
                    <a:xfrm>
                      <a:off x="3433" y="1439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6" y="8"/>
                        </a:cxn>
                        <a:cxn ang="0">
                          <a:pos x="6" y="5"/>
                        </a:cxn>
                        <a:cxn ang="0">
                          <a:pos x="4" y="5"/>
                        </a:cxn>
                        <a:cxn ang="0">
                          <a:pos x="6" y="5"/>
                        </a:cxn>
                        <a:cxn ang="0">
                          <a:pos x="7" y="1"/>
                        </a:cxn>
                        <a:cxn ang="0">
                          <a:pos x="1" y="0"/>
                        </a:cxn>
                        <a:cxn ang="0">
                          <a:pos x="1" y="5"/>
                        </a:cxn>
                        <a:cxn ang="0">
                          <a:pos x="1" y="5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0" y="6"/>
                          </a:moveTo>
                          <a:lnTo>
                            <a:pt x="6" y="8"/>
                          </a:lnTo>
                          <a:lnTo>
                            <a:pt x="6" y="5"/>
                          </a:lnTo>
                          <a:lnTo>
                            <a:pt x="4" y="5"/>
                          </a:lnTo>
                          <a:lnTo>
                            <a:pt x="6" y="5"/>
                          </a:lnTo>
                          <a:lnTo>
                            <a:pt x="7" y="1"/>
                          </a:lnTo>
                          <a:lnTo>
                            <a:pt x="1" y="0"/>
                          </a:lnTo>
                          <a:lnTo>
                            <a:pt x="1" y="5"/>
                          </a:lnTo>
                          <a:lnTo>
                            <a:pt x="1" y="5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23" name="Freeform 375"/>
                    <p:cNvSpPr>
                      <a:spLocks/>
                    </p:cNvSpPr>
                    <p:nvPr/>
                  </p:nvSpPr>
                  <p:spPr bwMode="auto">
                    <a:xfrm>
                      <a:off x="3435" y="1427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6" y="7"/>
                        </a:cxn>
                        <a:cxn ang="0">
                          <a:pos x="7" y="1"/>
                        </a:cxn>
                        <a:cxn ang="0">
                          <a:pos x="2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6"/>
                          </a:moveTo>
                          <a:lnTo>
                            <a:pt x="6" y="7"/>
                          </a:lnTo>
                          <a:lnTo>
                            <a:pt x="7" y="1"/>
                          </a:lnTo>
                          <a:lnTo>
                            <a:pt x="2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024" name="Group 376"/>
                  <p:cNvGrpSpPr>
                    <a:grpSpLocks/>
                  </p:cNvGrpSpPr>
                  <p:nvPr/>
                </p:nvGrpSpPr>
                <p:grpSpPr bwMode="auto">
                  <a:xfrm>
                    <a:off x="4625" y="1814"/>
                    <a:ext cx="518" cy="473"/>
                    <a:chOff x="3441" y="1422"/>
                    <a:chExt cx="338" cy="329"/>
                  </a:xfrm>
                </p:grpSpPr>
                <p:sp>
                  <p:nvSpPr>
                    <p:cNvPr id="28025" name="Freeform 377"/>
                    <p:cNvSpPr>
                      <a:spLocks/>
                    </p:cNvSpPr>
                    <p:nvPr/>
                  </p:nvSpPr>
                  <p:spPr bwMode="auto">
                    <a:xfrm>
                      <a:off x="3441" y="1422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1"/>
                        </a:cxn>
                        <a:cxn ang="0">
                          <a:pos x="2" y="7"/>
                        </a:cxn>
                        <a:cxn ang="0">
                          <a:pos x="6" y="5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6" y="0"/>
                          </a:moveTo>
                          <a:lnTo>
                            <a:pt x="0" y="1"/>
                          </a:lnTo>
                          <a:lnTo>
                            <a:pt x="2" y="7"/>
                          </a:lnTo>
                          <a:lnTo>
                            <a:pt x="6" y="5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26" name="Freeform 378"/>
                    <p:cNvSpPr>
                      <a:spLocks/>
                    </p:cNvSpPr>
                    <p:nvPr/>
                  </p:nvSpPr>
                  <p:spPr bwMode="auto">
                    <a:xfrm>
                      <a:off x="3444" y="1435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1"/>
                        </a:cxn>
                        <a:cxn ang="0">
                          <a:pos x="2" y="6"/>
                        </a:cxn>
                        <a:cxn ang="0">
                          <a:pos x="6" y="5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5" y="0"/>
                          </a:moveTo>
                          <a:lnTo>
                            <a:pt x="0" y="1"/>
                          </a:lnTo>
                          <a:lnTo>
                            <a:pt x="2" y="6"/>
                          </a:lnTo>
                          <a:lnTo>
                            <a:pt x="6" y="5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27" name="Freeform 379"/>
                    <p:cNvSpPr>
                      <a:spLocks/>
                    </p:cNvSpPr>
                    <p:nvPr/>
                  </p:nvSpPr>
                  <p:spPr bwMode="auto">
                    <a:xfrm>
                      <a:off x="3447" y="1448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0"/>
                        </a:cxn>
                        <a:cxn ang="0">
                          <a:pos x="0" y="6"/>
                        </a:cxn>
                        <a:cxn ang="0">
                          <a:pos x="6" y="5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6" y="0"/>
                          </a:moveTo>
                          <a:lnTo>
                            <a:pt x="0" y="0"/>
                          </a:lnTo>
                          <a:lnTo>
                            <a:pt x="0" y="6"/>
                          </a:lnTo>
                          <a:lnTo>
                            <a:pt x="6" y="5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28" name="Freeform 380"/>
                    <p:cNvSpPr>
                      <a:spLocks/>
                    </p:cNvSpPr>
                    <p:nvPr/>
                  </p:nvSpPr>
                  <p:spPr bwMode="auto">
                    <a:xfrm>
                      <a:off x="3447" y="1459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0"/>
                        </a:cxn>
                        <a:cxn ang="0">
                          <a:pos x="0" y="2"/>
                        </a:cxn>
                        <a:cxn ang="0">
                          <a:pos x="1" y="8"/>
                        </a:cxn>
                        <a:cxn ang="0">
                          <a:pos x="7" y="8"/>
                        </a:cxn>
                        <a:cxn ang="0">
                          <a:pos x="7" y="0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7" y="0"/>
                          </a:moveTo>
                          <a:lnTo>
                            <a:pt x="0" y="2"/>
                          </a:lnTo>
                          <a:lnTo>
                            <a:pt x="1" y="8"/>
                          </a:lnTo>
                          <a:lnTo>
                            <a:pt x="7" y="8"/>
                          </a:lnTo>
                          <a:lnTo>
                            <a:pt x="7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29" name="Freeform 381"/>
                    <p:cNvSpPr>
                      <a:spLocks/>
                    </p:cNvSpPr>
                    <p:nvPr/>
                  </p:nvSpPr>
                  <p:spPr bwMode="auto">
                    <a:xfrm>
                      <a:off x="3448" y="1472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1"/>
                        </a:cxn>
                        <a:cxn ang="0">
                          <a:pos x="1" y="8"/>
                        </a:cxn>
                        <a:cxn ang="0">
                          <a:pos x="7" y="7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6" y="0"/>
                          </a:moveTo>
                          <a:lnTo>
                            <a:pt x="0" y="1"/>
                          </a:lnTo>
                          <a:lnTo>
                            <a:pt x="1" y="8"/>
                          </a:lnTo>
                          <a:lnTo>
                            <a:pt x="7" y="7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30" name="Freeform 382"/>
                    <p:cNvSpPr>
                      <a:spLocks/>
                    </p:cNvSpPr>
                    <p:nvPr/>
                  </p:nvSpPr>
                  <p:spPr bwMode="auto">
                    <a:xfrm>
                      <a:off x="3449" y="1485"/>
                      <a:ext cx="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0"/>
                        </a:cxn>
                        <a:cxn ang="0">
                          <a:pos x="0" y="8"/>
                        </a:cxn>
                        <a:cxn ang="0">
                          <a:pos x="6" y="7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6" h="8">
                          <a:moveTo>
                            <a:pt x="5" y="0"/>
                          </a:moveTo>
                          <a:lnTo>
                            <a:pt x="0" y="0"/>
                          </a:lnTo>
                          <a:lnTo>
                            <a:pt x="0" y="8"/>
                          </a:lnTo>
                          <a:lnTo>
                            <a:pt x="6" y="7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31" name="Freeform 383"/>
                    <p:cNvSpPr>
                      <a:spLocks/>
                    </p:cNvSpPr>
                    <p:nvPr/>
                  </p:nvSpPr>
                  <p:spPr bwMode="auto">
                    <a:xfrm>
                      <a:off x="3450" y="1498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1"/>
                        </a:cxn>
                        <a:cxn ang="0">
                          <a:pos x="0" y="8"/>
                        </a:cxn>
                        <a:cxn ang="0">
                          <a:pos x="7" y="8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6" y="0"/>
                          </a:moveTo>
                          <a:lnTo>
                            <a:pt x="0" y="1"/>
                          </a:lnTo>
                          <a:lnTo>
                            <a:pt x="0" y="8"/>
                          </a:lnTo>
                          <a:lnTo>
                            <a:pt x="7" y="8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32" name="Freeform 384"/>
                    <p:cNvSpPr>
                      <a:spLocks/>
                    </p:cNvSpPr>
                    <p:nvPr/>
                  </p:nvSpPr>
                  <p:spPr bwMode="auto">
                    <a:xfrm>
                      <a:off x="3452" y="1511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1"/>
                        </a:cxn>
                        <a:cxn ang="0">
                          <a:pos x="1" y="7"/>
                        </a:cxn>
                        <a:cxn ang="0">
                          <a:pos x="6" y="7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5" y="0"/>
                          </a:moveTo>
                          <a:lnTo>
                            <a:pt x="0" y="1"/>
                          </a:lnTo>
                          <a:lnTo>
                            <a:pt x="1" y="7"/>
                          </a:lnTo>
                          <a:lnTo>
                            <a:pt x="6" y="7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33" name="Freeform 385"/>
                    <p:cNvSpPr>
                      <a:spLocks/>
                    </p:cNvSpPr>
                    <p:nvPr/>
                  </p:nvSpPr>
                  <p:spPr bwMode="auto">
                    <a:xfrm>
                      <a:off x="3453" y="1524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6" y="6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5" y="0"/>
                          </a:moveTo>
                          <a:lnTo>
                            <a:pt x="0" y="0"/>
                          </a:lnTo>
                          <a:lnTo>
                            <a:pt x="0" y="7"/>
                          </a:lnTo>
                          <a:lnTo>
                            <a:pt x="6" y="6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34" name="Freeform 386"/>
                    <p:cNvSpPr>
                      <a:spLocks/>
                    </p:cNvSpPr>
                    <p:nvPr/>
                  </p:nvSpPr>
                  <p:spPr bwMode="auto">
                    <a:xfrm>
                      <a:off x="3455" y="1537"/>
                      <a:ext cx="5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0"/>
                        </a:cxn>
                        <a:cxn ang="0">
                          <a:pos x="1" y="6"/>
                        </a:cxn>
                        <a:cxn ang="0">
                          <a:pos x="5" y="6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5" h="6">
                          <a:moveTo>
                            <a:pt x="5" y="0"/>
                          </a:moveTo>
                          <a:lnTo>
                            <a:pt x="0" y="0"/>
                          </a:lnTo>
                          <a:lnTo>
                            <a:pt x="1" y="6"/>
                          </a:lnTo>
                          <a:lnTo>
                            <a:pt x="5" y="6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35" name="Freeform 387"/>
                    <p:cNvSpPr>
                      <a:spLocks/>
                    </p:cNvSpPr>
                    <p:nvPr/>
                  </p:nvSpPr>
                  <p:spPr bwMode="auto">
                    <a:xfrm>
                      <a:off x="3456" y="1550"/>
                      <a:ext cx="5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0"/>
                        </a:cxn>
                        <a:cxn ang="0">
                          <a:pos x="0" y="0"/>
                        </a:cxn>
                        <a:cxn ang="0">
                          <a:pos x="1" y="6"/>
                        </a:cxn>
                        <a:cxn ang="0">
                          <a:pos x="5" y="5"/>
                        </a:cxn>
                        <a:cxn ang="0">
                          <a:pos x="4" y="0"/>
                        </a:cxn>
                      </a:cxnLst>
                      <a:rect l="0" t="0" r="r" b="b"/>
                      <a:pathLst>
                        <a:path w="5" h="6">
                          <a:moveTo>
                            <a:pt x="4" y="0"/>
                          </a:moveTo>
                          <a:lnTo>
                            <a:pt x="0" y="0"/>
                          </a:lnTo>
                          <a:lnTo>
                            <a:pt x="1" y="6"/>
                          </a:lnTo>
                          <a:lnTo>
                            <a:pt x="5" y="5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36" name="Freeform 388"/>
                    <p:cNvSpPr>
                      <a:spLocks/>
                    </p:cNvSpPr>
                    <p:nvPr/>
                  </p:nvSpPr>
                  <p:spPr bwMode="auto">
                    <a:xfrm>
                      <a:off x="3458" y="1563"/>
                      <a:ext cx="5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0"/>
                        </a:cxn>
                        <a:cxn ang="0">
                          <a:pos x="0" y="1"/>
                        </a:cxn>
                        <a:cxn ang="0">
                          <a:pos x="1" y="6"/>
                        </a:cxn>
                        <a:cxn ang="0">
                          <a:pos x="5" y="6"/>
                        </a:cxn>
                        <a:cxn ang="0">
                          <a:pos x="4" y="0"/>
                        </a:cxn>
                      </a:cxnLst>
                      <a:rect l="0" t="0" r="r" b="b"/>
                      <a:pathLst>
                        <a:path w="5" h="6">
                          <a:moveTo>
                            <a:pt x="4" y="0"/>
                          </a:moveTo>
                          <a:lnTo>
                            <a:pt x="0" y="1"/>
                          </a:lnTo>
                          <a:lnTo>
                            <a:pt x="1" y="6"/>
                          </a:lnTo>
                          <a:lnTo>
                            <a:pt x="5" y="6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37" name="Freeform 389"/>
                    <p:cNvSpPr>
                      <a:spLocks/>
                    </p:cNvSpPr>
                    <p:nvPr/>
                  </p:nvSpPr>
                  <p:spPr bwMode="auto">
                    <a:xfrm>
                      <a:off x="3459" y="1574"/>
                      <a:ext cx="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2"/>
                        </a:cxn>
                        <a:cxn ang="0">
                          <a:pos x="1" y="8"/>
                        </a:cxn>
                        <a:cxn ang="0">
                          <a:pos x="6" y="7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6" h="8">
                          <a:moveTo>
                            <a:pt x="5" y="0"/>
                          </a:moveTo>
                          <a:lnTo>
                            <a:pt x="0" y="2"/>
                          </a:lnTo>
                          <a:lnTo>
                            <a:pt x="1" y="8"/>
                          </a:lnTo>
                          <a:lnTo>
                            <a:pt x="6" y="7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38" name="Freeform 390"/>
                    <p:cNvSpPr>
                      <a:spLocks/>
                    </p:cNvSpPr>
                    <p:nvPr/>
                  </p:nvSpPr>
                  <p:spPr bwMode="auto">
                    <a:xfrm>
                      <a:off x="3461" y="1587"/>
                      <a:ext cx="8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0"/>
                        </a:cxn>
                        <a:cxn ang="0">
                          <a:pos x="0" y="1"/>
                        </a:cxn>
                        <a:cxn ang="0">
                          <a:pos x="1" y="8"/>
                        </a:cxn>
                        <a:cxn ang="0">
                          <a:pos x="8" y="7"/>
                        </a:cxn>
                        <a:cxn ang="0">
                          <a:pos x="7" y="0"/>
                        </a:cxn>
                      </a:cxnLst>
                      <a:rect l="0" t="0" r="r" b="b"/>
                      <a:pathLst>
                        <a:path w="8" h="8">
                          <a:moveTo>
                            <a:pt x="7" y="0"/>
                          </a:moveTo>
                          <a:lnTo>
                            <a:pt x="0" y="1"/>
                          </a:lnTo>
                          <a:lnTo>
                            <a:pt x="1" y="8"/>
                          </a:lnTo>
                          <a:lnTo>
                            <a:pt x="8" y="7"/>
                          </a:lnTo>
                          <a:lnTo>
                            <a:pt x="7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39" name="Freeform 391"/>
                    <p:cNvSpPr>
                      <a:spLocks/>
                    </p:cNvSpPr>
                    <p:nvPr/>
                  </p:nvSpPr>
                  <p:spPr bwMode="auto">
                    <a:xfrm>
                      <a:off x="3463" y="1600"/>
                      <a:ext cx="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1"/>
                        </a:cxn>
                        <a:cxn ang="0">
                          <a:pos x="1" y="8"/>
                        </a:cxn>
                        <a:cxn ang="0">
                          <a:pos x="6" y="7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6" h="8">
                          <a:moveTo>
                            <a:pt x="6" y="0"/>
                          </a:moveTo>
                          <a:lnTo>
                            <a:pt x="0" y="1"/>
                          </a:lnTo>
                          <a:lnTo>
                            <a:pt x="1" y="8"/>
                          </a:lnTo>
                          <a:lnTo>
                            <a:pt x="6" y="7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40" name="Freeform 392"/>
                    <p:cNvSpPr>
                      <a:spLocks/>
                    </p:cNvSpPr>
                    <p:nvPr/>
                  </p:nvSpPr>
                  <p:spPr bwMode="auto">
                    <a:xfrm>
                      <a:off x="3465" y="1613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1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7" y="7"/>
                        </a:cxn>
                        <a:cxn ang="0">
                          <a:pos x="7" y="6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6" y="0"/>
                          </a:moveTo>
                          <a:lnTo>
                            <a:pt x="0" y="1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7" y="7"/>
                          </a:lnTo>
                          <a:lnTo>
                            <a:pt x="7" y="6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41" name="Freeform 393"/>
                    <p:cNvSpPr>
                      <a:spLocks/>
                    </p:cNvSpPr>
                    <p:nvPr/>
                  </p:nvSpPr>
                  <p:spPr bwMode="auto">
                    <a:xfrm>
                      <a:off x="3468" y="1626"/>
                      <a:ext cx="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1"/>
                        </a:cxn>
                        <a:cxn ang="0">
                          <a:pos x="1" y="8"/>
                        </a:cxn>
                        <a:cxn ang="0">
                          <a:pos x="6" y="7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6" h="8">
                          <a:moveTo>
                            <a:pt x="5" y="0"/>
                          </a:moveTo>
                          <a:lnTo>
                            <a:pt x="0" y="1"/>
                          </a:lnTo>
                          <a:lnTo>
                            <a:pt x="1" y="8"/>
                          </a:lnTo>
                          <a:lnTo>
                            <a:pt x="6" y="7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42" name="Freeform 394"/>
                    <p:cNvSpPr>
                      <a:spLocks/>
                    </p:cNvSpPr>
                    <p:nvPr/>
                  </p:nvSpPr>
                  <p:spPr bwMode="auto">
                    <a:xfrm>
                      <a:off x="3469" y="1639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0"/>
                        </a:cxn>
                        <a:cxn ang="0">
                          <a:pos x="1" y="6"/>
                        </a:cxn>
                        <a:cxn ang="0">
                          <a:pos x="6" y="6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5" y="0"/>
                          </a:moveTo>
                          <a:lnTo>
                            <a:pt x="0" y="0"/>
                          </a:lnTo>
                          <a:lnTo>
                            <a:pt x="1" y="6"/>
                          </a:lnTo>
                          <a:lnTo>
                            <a:pt x="6" y="6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43" name="Freeform 395"/>
                    <p:cNvSpPr>
                      <a:spLocks/>
                    </p:cNvSpPr>
                    <p:nvPr/>
                  </p:nvSpPr>
                  <p:spPr bwMode="auto">
                    <a:xfrm>
                      <a:off x="3471" y="1652"/>
                      <a:ext cx="7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0"/>
                        </a:cxn>
                        <a:cxn ang="0">
                          <a:pos x="1" y="1"/>
                        </a:cxn>
                        <a:cxn ang="0">
                          <a:pos x="1" y="2"/>
                        </a:cxn>
                        <a:cxn ang="0">
                          <a:pos x="2" y="6"/>
                        </a:cxn>
                        <a:cxn ang="0">
                          <a:pos x="7" y="5"/>
                        </a:cxn>
                        <a:cxn ang="0">
                          <a:pos x="5" y="0"/>
                        </a:cxn>
                        <a:cxn ang="0">
                          <a:pos x="3" y="1"/>
                        </a:cxn>
                        <a:cxn ang="0">
                          <a:pos x="6" y="0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7" h="6">
                          <a:moveTo>
                            <a:pt x="5" y="0"/>
                          </a:moveTo>
                          <a:lnTo>
                            <a:pt x="0" y="0"/>
                          </a:lnTo>
                          <a:lnTo>
                            <a:pt x="1" y="1"/>
                          </a:lnTo>
                          <a:lnTo>
                            <a:pt x="1" y="2"/>
                          </a:lnTo>
                          <a:lnTo>
                            <a:pt x="2" y="6"/>
                          </a:lnTo>
                          <a:lnTo>
                            <a:pt x="7" y="5"/>
                          </a:lnTo>
                          <a:lnTo>
                            <a:pt x="5" y="0"/>
                          </a:lnTo>
                          <a:lnTo>
                            <a:pt x="3" y="1"/>
                          </a:lnTo>
                          <a:lnTo>
                            <a:pt x="6" y="0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44" name="Freeform 396"/>
                    <p:cNvSpPr>
                      <a:spLocks/>
                    </p:cNvSpPr>
                    <p:nvPr/>
                  </p:nvSpPr>
                  <p:spPr bwMode="auto">
                    <a:xfrm>
                      <a:off x="3475" y="1663"/>
                      <a:ext cx="7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1"/>
                        </a:cxn>
                        <a:cxn ang="0">
                          <a:pos x="2" y="8"/>
                        </a:cxn>
                        <a:cxn ang="0">
                          <a:pos x="7" y="5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5" y="0"/>
                          </a:moveTo>
                          <a:lnTo>
                            <a:pt x="0" y="1"/>
                          </a:lnTo>
                          <a:lnTo>
                            <a:pt x="2" y="8"/>
                          </a:lnTo>
                          <a:lnTo>
                            <a:pt x="7" y="5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45" name="Freeform 397"/>
                    <p:cNvSpPr>
                      <a:spLocks/>
                    </p:cNvSpPr>
                    <p:nvPr/>
                  </p:nvSpPr>
                  <p:spPr bwMode="auto">
                    <a:xfrm>
                      <a:off x="3479" y="1676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2"/>
                        </a:cxn>
                        <a:cxn ang="0">
                          <a:pos x="3" y="7"/>
                        </a:cxn>
                        <a:cxn ang="0">
                          <a:pos x="7" y="5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5" y="0"/>
                          </a:moveTo>
                          <a:lnTo>
                            <a:pt x="0" y="2"/>
                          </a:lnTo>
                          <a:lnTo>
                            <a:pt x="3" y="7"/>
                          </a:lnTo>
                          <a:lnTo>
                            <a:pt x="7" y="5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46" name="Freeform 398"/>
                    <p:cNvSpPr>
                      <a:spLocks/>
                    </p:cNvSpPr>
                    <p:nvPr/>
                  </p:nvSpPr>
                  <p:spPr bwMode="auto">
                    <a:xfrm>
                      <a:off x="3483" y="1687"/>
                      <a:ext cx="7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2"/>
                        </a:cxn>
                        <a:cxn ang="0">
                          <a:pos x="1" y="6"/>
                        </a:cxn>
                        <a:cxn ang="0">
                          <a:pos x="1" y="7"/>
                        </a:cxn>
                        <a:cxn ang="0">
                          <a:pos x="1" y="8"/>
                        </a:cxn>
                        <a:cxn ang="0">
                          <a:pos x="3" y="9"/>
                        </a:cxn>
                        <a:cxn ang="0">
                          <a:pos x="7" y="5"/>
                        </a:cxn>
                        <a:cxn ang="0">
                          <a:pos x="5" y="2"/>
                        </a:cxn>
                        <a:cxn ang="0">
                          <a:pos x="3" y="5"/>
                        </a:cxn>
                        <a:cxn ang="0">
                          <a:pos x="6" y="4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7" h="9">
                          <a:moveTo>
                            <a:pt x="5" y="0"/>
                          </a:moveTo>
                          <a:lnTo>
                            <a:pt x="0" y="2"/>
                          </a:lnTo>
                          <a:lnTo>
                            <a:pt x="1" y="6"/>
                          </a:lnTo>
                          <a:lnTo>
                            <a:pt x="1" y="7"/>
                          </a:lnTo>
                          <a:lnTo>
                            <a:pt x="1" y="8"/>
                          </a:lnTo>
                          <a:lnTo>
                            <a:pt x="3" y="9"/>
                          </a:lnTo>
                          <a:lnTo>
                            <a:pt x="7" y="5"/>
                          </a:lnTo>
                          <a:lnTo>
                            <a:pt x="5" y="2"/>
                          </a:lnTo>
                          <a:lnTo>
                            <a:pt x="3" y="5"/>
                          </a:lnTo>
                          <a:lnTo>
                            <a:pt x="6" y="4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47" name="Freeform 399"/>
                    <p:cNvSpPr>
                      <a:spLocks/>
                    </p:cNvSpPr>
                    <p:nvPr/>
                  </p:nvSpPr>
                  <p:spPr bwMode="auto">
                    <a:xfrm>
                      <a:off x="3490" y="1697"/>
                      <a:ext cx="8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3" y="0"/>
                        </a:cxn>
                        <a:cxn ang="0">
                          <a:pos x="0" y="4"/>
                        </a:cxn>
                        <a:cxn ang="0">
                          <a:pos x="1" y="9"/>
                        </a:cxn>
                        <a:cxn ang="0">
                          <a:pos x="4" y="5"/>
                        </a:cxn>
                        <a:cxn ang="0">
                          <a:pos x="1" y="8"/>
                        </a:cxn>
                        <a:cxn ang="0">
                          <a:pos x="2" y="10"/>
                        </a:cxn>
                        <a:cxn ang="0">
                          <a:pos x="8" y="5"/>
                        </a:cxn>
                        <a:cxn ang="0">
                          <a:pos x="5" y="3"/>
                        </a:cxn>
                        <a:cxn ang="0">
                          <a:pos x="5" y="3"/>
                        </a:cxn>
                        <a:cxn ang="0">
                          <a:pos x="3" y="0"/>
                        </a:cxn>
                      </a:cxnLst>
                      <a:rect l="0" t="0" r="r" b="b"/>
                      <a:pathLst>
                        <a:path w="8" h="10">
                          <a:moveTo>
                            <a:pt x="3" y="0"/>
                          </a:moveTo>
                          <a:lnTo>
                            <a:pt x="0" y="4"/>
                          </a:lnTo>
                          <a:lnTo>
                            <a:pt x="1" y="9"/>
                          </a:lnTo>
                          <a:lnTo>
                            <a:pt x="4" y="5"/>
                          </a:lnTo>
                          <a:lnTo>
                            <a:pt x="1" y="8"/>
                          </a:lnTo>
                          <a:lnTo>
                            <a:pt x="2" y="10"/>
                          </a:lnTo>
                          <a:lnTo>
                            <a:pt x="8" y="5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3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48" name="Freeform 400"/>
                    <p:cNvSpPr>
                      <a:spLocks/>
                    </p:cNvSpPr>
                    <p:nvPr/>
                  </p:nvSpPr>
                  <p:spPr bwMode="auto">
                    <a:xfrm>
                      <a:off x="3495" y="1708"/>
                      <a:ext cx="9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4"/>
                        </a:cxn>
                        <a:cxn ang="0">
                          <a:pos x="3" y="6"/>
                        </a:cxn>
                        <a:cxn ang="0">
                          <a:pos x="3" y="6"/>
                        </a:cxn>
                        <a:cxn ang="0">
                          <a:pos x="6" y="8"/>
                        </a:cxn>
                        <a:cxn ang="0">
                          <a:pos x="9" y="3"/>
                        </a:cxn>
                        <a:cxn ang="0">
                          <a:pos x="6" y="1"/>
                        </a:cxn>
                        <a:cxn ang="0">
                          <a:pos x="4" y="3"/>
                        </a:cxn>
                        <a:cxn ang="0">
                          <a:pos x="7" y="1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9" h="8">
                          <a:moveTo>
                            <a:pt x="6" y="0"/>
                          </a:moveTo>
                          <a:lnTo>
                            <a:pt x="0" y="4"/>
                          </a:lnTo>
                          <a:lnTo>
                            <a:pt x="3" y="6"/>
                          </a:lnTo>
                          <a:lnTo>
                            <a:pt x="3" y="6"/>
                          </a:lnTo>
                          <a:lnTo>
                            <a:pt x="6" y="8"/>
                          </a:lnTo>
                          <a:lnTo>
                            <a:pt x="9" y="3"/>
                          </a:lnTo>
                          <a:lnTo>
                            <a:pt x="6" y="1"/>
                          </a:lnTo>
                          <a:lnTo>
                            <a:pt x="4" y="3"/>
                          </a:lnTo>
                          <a:lnTo>
                            <a:pt x="7" y="1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49" name="Freeform 401"/>
                    <p:cNvSpPr>
                      <a:spLocks/>
                    </p:cNvSpPr>
                    <p:nvPr/>
                  </p:nvSpPr>
                  <p:spPr bwMode="auto">
                    <a:xfrm>
                      <a:off x="3505" y="1715"/>
                      <a:ext cx="9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0"/>
                        </a:cxn>
                        <a:cxn ang="0">
                          <a:pos x="0" y="6"/>
                        </a:cxn>
                        <a:cxn ang="0">
                          <a:pos x="5" y="10"/>
                        </a:cxn>
                        <a:cxn ang="0">
                          <a:pos x="9" y="5"/>
                        </a:cxn>
                        <a:cxn ang="0">
                          <a:pos x="4" y="0"/>
                        </a:cxn>
                      </a:cxnLst>
                      <a:rect l="0" t="0" r="r" b="b"/>
                      <a:pathLst>
                        <a:path w="9" h="10">
                          <a:moveTo>
                            <a:pt x="4" y="0"/>
                          </a:moveTo>
                          <a:lnTo>
                            <a:pt x="0" y="6"/>
                          </a:lnTo>
                          <a:lnTo>
                            <a:pt x="5" y="10"/>
                          </a:lnTo>
                          <a:lnTo>
                            <a:pt x="9" y="5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50" name="Freeform 402"/>
                    <p:cNvSpPr>
                      <a:spLocks/>
                    </p:cNvSpPr>
                    <p:nvPr/>
                  </p:nvSpPr>
                  <p:spPr bwMode="auto">
                    <a:xfrm>
                      <a:off x="3516" y="1722"/>
                      <a:ext cx="7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0"/>
                        </a:cxn>
                        <a:cxn ang="0">
                          <a:pos x="0" y="7"/>
                        </a:cxn>
                        <a:cxn ang="0">
                          <a:pos x="1" y="7"/>
                        </a:cxn>
                        <a:cxn ang="0">
                          <a:pos x="5" y="9"/>
                        </a:cxn>
                        <a:cxn ang="0">
                          <a:pos x="7" y="3"/>
                        </a:cxn>
                        <a:cxn ang="0">
                          <a:pos x="4" y="1"/>
                        </a:cxn>
                        <a:cxn ang="0">
                          <a:pos x="1" y="0"/>
                        </a:cxn>
                      </a:cxnLst>
                      <a:rect l="0" t="0" r="r" b="b"/>
                      <a:pathLst>
                        <a:path w="7" h="9">
                          <a:moveTo>
                            <a:pt x="1" y="0"/>
                          </a:moveTo>
                          <a:lnTo>
                            <a:pt x="0" y="7"/>
                          </a:lnTo>
                          <a:lnTo>
                            <a:pt x="1" y="7"/>
                          </a:lnTo>
                          <a:lnTo>
                            <a:pt x="5" y="9"/>
                          </a:lnTo>
                          <a:lnTo>
                            <a:pt x="7" y="3"/>
                          </a:lnTo>
                          <a:lnTo>
                            <a:pt x="4" y="1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51" name="Freeform 403"/>
                    <p:cNvSpPr>
                      <a:spLocks/>
                    </p:cNvSpPr>
                    <p:nvPr/>
                  </p:nvSpPr>
                  <p:spPr bwMode="auto">
                    <a:xfrm>
                      <a:off x="3527" y="1727"/>
                      <a:ext cx="8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0"/>
                        </a:cxn>
                        <a:cxn ang="0">
                          <a:pos x="0" y="7"/>
                        </a:cxn>
                        <a:cxn ang="0">
                          <a:pos x="5" y="8"/>
                        </a:cxn>
                        <a:cxn ang="0">
                          <a:pos x="5" y="4"/>
                        </a:cxn>
                        <a:cxn ang="0">
                          <a:pos x="4" y="8"/>
                        </a:cxn>
                        <a:cxn ang="0">
                          <a:pos x="6" y="9"/>
                        </a:cxn>
                        <a:cxn ang="0">
                          <a:pos x="8" y="2"/>
                        </a:cxn>
                        <a:cxn ang="0">
                          <a:pos x="6" y="2"/>
                        </a:cxn>
                        <a:cxn ang="0">
                          <a:pos x="6" y="2"/>
                        </a:cxn>
                        <a:cxn ang="0">
                          <a:pos x="2" y="0"/>
                        </a:cxn>
                      </a:cxnLst>
                      <a:rect l="0" t="0" r="r" b="b"/>
                      <a:pathLst>
                        <a:path w="8" h="9">
                          <a:moveTo>
                            <a:pt x="2" y="0"/>
                          </a:moveTo>
                          <a:lnTo>
                            <a:pt x="0" y="7"/>
                          </a:lnTo>
                          <a:lnTo>
                            <a:pt x="5" y="8"/>
                          </a:lnTo>
                          <a:lnTo>
                            <a:pt x="5" y="4"/>
                          </a:lnTo>
                          <a:lnTo>
                            <a:pt x="4" y="8"/>
                          </a:lnTo>
                          <a:lnTo>
                            <a:pt x="6" y="9"/>
                          </a:lnTo>
                          <a:lnTo>
                            <a:pt x="8" y="2"/>
                          </a:lnTo>
                          <a:lnTo>
                            <a:pt x="6" y="2"/>
                          </a:lnTo>
                          <a:lnTo>
                            <a:pt x="6" y="2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52" name="Freeform 404"/>
                    <p:cNvSpPr>
                      <a:spLocks/>
                    </p:cNvSpPr>
                    <p:nvPr/>
                  </p:nvSpPr>
                  <p:spPr bwMode="auto">
                    <a:xfrm>
                      <a:off x="3538" y="1731"/>
                      <a:ext cx="8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7" y="8"/>
                        </a:cxn>
                        <a:cxn ang="0">
                          <a:pos x="8" y="1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8" h="8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7" y="8"/>
                          </a:lnTo>
                          <a:lnTo>
                            <a:pt x="8" y="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53" name="Freeform 405"/>
                    <p:cNvSpPr>
                      <a:spLocks/>
                    </p:cNvSpPr>
                    <p:nvPr/>
                  </p:nvSpPr>
                  <p:spPr bwMode="auto">
                    <a:xfrm>
                      <a:off x="3550" y="1734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0"/>
                        </a:cxn>
                        <a:cxn ang="0">
                          <a:pos x="0" y="5"/>
                        </a:cxn>
                        <a:cxn ang="0">
                          <a:pos x="4" y="7"/>
                        </a:cxn>
                        <a:cxn ang="0">
                          <a:pos x="7" y="2"/>
                        </a:cxn>
                        <a:cxn ang="0">
                          <a:pos x="1" y="0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1" y="0"/>
                          </a:moveTo>
                          <a:lnTo>
                            <a:pt x="0" y="5"/>
                          </a:lnTo>
                          <a:lnTo>
                            <a:pt x="4" y="7"/>
                          </a:lnTo>
                          <a:lnTo>
                            <a:pt x="7" y="2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54" name="Freeform 406"/>
                    <p:cNvSpPr>
                      <a:spLocks/>
                    </p:cNvSpPr>
                    <p:nvPr/>
                  </p:nvSpPr>
                  <p:spPr bwMode="auto">
                    <a:xfrm>
                      <a:off x="3562" y="1736"/>
                      <a:ext cx="5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0"/>
                        </a:cxn>
                        <a:cxn ang="0">
                          <a:pos x="0" y="6"/>
                        </a:cxn>
                        <a:cxn ang="0">
                          <a:pos x="1" y="6"/>
                        </a:cxn>
                        <a:cxn ang="0">
                          <a:pos x="2" y="6"/>
                        </a:cxn>
                        <a:cxn ang="0">
                          <a:pos x="5" y="6"/>
                        </a:cxn>
                        <a:cxn ang="0">
                          <a:pos x="5" y="0"/>
                        </a:cxn>
                        <a:cxn ang="0">
                          <a:pos x="2" y="0"/>
                        </a:cxn>
                        <a:cxn ang="0">
                          <a:pos x="2" y="3"/>
                        </a:cxn>
                        <a:cxn ang="0">
                          <a:pos x="2" y="0"/>
                        </a:cxn>
                        <a:cxn ang="0">
                          <a:pos x="1" y="0"/>
                        </a:cxn>
                      </a:cxnLst>
                      <a:rect l="0" t="0" r="r" b="b"/>
                      <a:pathLst>
                        <a:path w="5" h="6">
                          <a:moveTo>
                            <a:pt x="1" y="0"/>
                          </a:moveTo>
                          <a:lnTo>
                            <a:pt x="0" y="6"/>
                          </a:lnTo>
                          <a:lnTo>
                            <a:pt x="1" y="6"/>
                          </a:lnTo>
                          <a:lnTo>
                            <a:pt x="2" y="6"/>
                          </a:lnTo>
                          <a:lnTo>
                            <a:pt x="5" y="6"/>
                          </a:lnTo>
                          <a:lnTo>
                            <a:pt x="5" y="0"/>
                          </a:lnTo>
                          <a:lnTo>
                            <a:pt x="2" y="0"/>
                          </a:lnTo>
                          <a:lnTo>
                            <a:pt x="2" y="3"/>
                          </a:lnTo>
                          <a:lnTo>
                            <a:pt x="2" y="0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55" name="Freeform 407"/>
                    <p:cNvSpPr>
                      <a:spLocks/>
                    </p:cNvSpPr>
                    <p:nvPr/>
                  </p:nvSpPr>
                  <p:spPr bwMode="auto">
                    <a:xfrm>
                      <a:off x="3574" y="1737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0"/>
                        </a:cxn>
                        <a:cxn ang="0">
                          <a:pos x="0" y="6"/>
                        </a:cxn>
                        <a:cxn ang="0">
                          <a:pos x="3" y="6"/>
                        </a:cxn>
                        <a:cxn ang="0">
                          <a:pos x="4" y="6"/>
                        </a:cxn>
                        <a:cxn ang="0">
                          <a:pos x="6" y="6"/>
                        </a:cxn>
                        <a:cxn ang="0">
                          <a:pos x="6" y="1"/>
                        </a:cxn>
                        <a:cxn ang="0">
                          <a:pos x="4" y="1"/>
                        </a:cxn>
                        <a:cxn ang="0">
                          <a:pos x="4" y="4"/>
                        </a:cxn>
                        <a:cxn ang="0">
                          <a:pos x="5" y="1"/>
                        </a:cxn>
                        <a:cxn ang="0">
                          <a:pos x="1" y="0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1" y="0"/>
                          </a:moveTo>
                          <a:lnTo>
                            <a:pt x="0" y="6"/>
                          </a:lnTo>
                          <a:lnTo>
                            <a:pt x="3" y="6"/>
                          </a:lnTo>
                          <a:lnTo>
                            <a:pt x="4" y="6"/>
                          </a:lnTo>
                          <a:lnTo>
                            <a:pt x="6" y="6"/>
                          </a:lnTo>
                          <a:lnTo>
                            <a:pt x="6" y="1"/>
                          </a:lnTo>
                          <a:lnTo>
                            <a:pt x="4" y="1"/>
                          </a:lnTo>
                          <a:lnTo>
                            <a:pt x="4" y="4"/>
                          </a:lnTo>
                          <a:lnTo>
                            <a:pt x="5" y="1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56" name="Freeform 408"/>
                    <p:cNvSpPr>
                      <a:spLocks/>
                    </p:cNvSpPr>
                    <p:nvPr/>
                  </p:nvSpPr>
                  <p:spPr bwMode="auto">
                    <a:xfrm>
                      <a:off x="3584" y="1738"/>
                      <a:ext cx="8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" y="0"/>
                        </a:cxn>
                        <a:cxn ang="0">
                          <a:pos x="0" y="5"/>
                        </a:cxn>
                        <a:cxn ang="0">
                          <a:pos x="6" y="7"/>
                        </a:cxn>
                        <a:cxn ang="0">
                          <a:pos x="8" y="7"/>
                        </a:cxn>
                        <a:cxn ang="0">
                          <a:pos x="8" y="1"/>
                        </a:cxn>
                        <a:cxn ang="0">
                          <a:pos x="6" y="1"/>
                        </a:cxn>
                        <a:cxn ang="0">
                          <a:pos x="6" y="4"/>
                        </a:cxn>
                        <a:cxn ang="0">
                          <a:pos x="7" y="2"/>
                        </a:cxn>
                        <a:cxn ang="0">
                          <a:pos x="3" y="0"/>
                        </a:cxn>
                      </a:cxnLst>
                      <a:rect l="0" t="0" r="r" b="b"/>
                      <a:pathLst>
                        <a:path w="8" h="7">
                          <a:moveTo>
                            <a:pt x="3" y="0"/>
                          </a:moveTo>
                          <a:lnTo>
                            <a:pt x="0" y="5"/>
                          </a:lnTo>
                          <a:lnTo>
                            <a:pt x="6" y="7"/>
                          </a:lnTo>
                          <a:lnTo>
                            <a:pt x="8" y="7"/>
                          </a:lnTo>
                          <a:lnTo>
                            <a:pt x="8" y="1"/>
                          </a:lnTo>
                          <a:lnTo>
                            <a:pt x="6" y="1"/>
                          </a:lnTo>
                          <a:lnTo>
                            <a:pt x="6" y="4"/>
                          </a:lnTo>
                          <a:lnTo>
                            <a:pt x="7" y="2"/>
                          </a:lnTo>
                          <a:lnTo>
                            <a:pt x="3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57" name="Freeform 409"/>
                    <p:cNvSpPr>
                      <a:spLocks/>
                    </p:cNvSpPr>
                    <p:nvPr/>
                  </p:nvSpPr>
                  <p:spPr bwMode="auto">
                    <a:xfrm>
                      <a:off x="3597" y="1740"/>
                      <a:ext cx="8" cy="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5"/>
                        </a:cxn>
                        <a:cxn ang="0">
                          <a:pos x="6" y="5"/>
                        </a:cxn>
                        <a:cxn ang="0">
                          <a:pos x="8" y="5"/>
                        </a:cxn>
                        <a:cxn ang="0">
                          <a:pos x="8" y="0"/>
                        </a:cxn>
                        <a:cxn ang="0">
                          <a:pos x="6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8" h="5">
                          <a:moveTo>
                            <a:pt x="0" y="0"/>
                          </a:moveTo>
                          <a:lnTo>
                            <a:pt x="0" y="5"/>
                          </a:lnTo>
                          <a:lnTo>
                            <a:pt x="6" y="5"/>
                          </a:lnTo>
                          <a:lnTo>
                            <a:pt x="8" y="5"/>
                          </a:lnTo>
                          <a:lnTo>
                            <a:pt x="8" y="0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58" name="Freeform 410"/>
                    <p:cNvSpPr>
                      <a:spLocks/>
                    </p:cNvSpPr>
                    <p:nvPr/>
                  </p:nvSpPr>
                  <p:spPr bwMode="auto">
                    <a:xfrm>
                      <a:off x="3609" y="1740"/>
                      <a:ext cx="8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0"/>
                        </a:cxn>
                        <a:cxn ang="0">
                          <a:pos x="0" y="6"/>
                        </a:cxn>
                        <a:cxn ang="0">
                          <a:pos x="6" y="8"/>
                        </a:cxn>
                        <a:cxn ang="0">
                          <a:pos x="8" y="1"/>
                        </a:cxn>
                        <a:cxn ang="0">
                          <a:pos x="1" y="0"/>
                        </a:cxn>
                      </a:cxnLst>
                      <a:rect l="0" t="0" r="r" b="b"/>
                      <a:pathLst>
                        <a:path w="8" h="8">
                          <a:moveTo>
                            <a:pt x="1" y="0"/>
                          </a:moveTo>
                          <a:lnTo>
                            <a:pt x="0" y="6"/>
                          </a:lnTo>
                          <a:lnTo>
                            <a:pt x="6" y="8"/>
                          </a:lnTo>
                          <a:lnTo>
                            <a:pt x="8" y="1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59" name="Freeform 411"/>
                    <p:cNvSpPr>
                      <a:spLocks/>
                    </p:cNvSpPr>
                    <p:nvPr/>
                  </p:nvSpPr>
                  <p:spPr bwMode="auto">
                    <a:xfrm>
                      <a:off x="3621" y="1741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2" y="7"/>
                        </a:cxn>
                        <a:cxn ang="0">
                          <a:pos x="6" y="7"/>
                        </a:cxn>
                        <a:cxn ang="0">
                          <a:pos x="6" y="0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2" y="7"/>
                          </a:lnTo>
                          <a:lnTo>
                            <a:pt x="6" y="7"/>
                          </a:lnTo>
                          <a:lnTo>
                            <a:pt x="6" y="0"/>
                          </a:lnTo>
                          <a:lnTo>
                            <a:pt x="2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60" name="Freeform 412"/>
                    <p:cNvSpPr>
                      <a:spLocks/>
                    </p:cNvSpPr>
                    <p:nvPr/>
                  </p:nvSpPr>
                  <p:spPr bwMode="auto">
                    <a:xfrm>
                      <a:off x="3633" y="1741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3" y="7"/>
                        </a:cxn>
                        <a:cxn ang="0">
                          <a:pos x="6" y="7"/>
                        </a:cxn>
                        <a:cxn ang="0">
                          <a:pos x="6" y="0"/>
                        </a:cxn>
                        <a:cxn ang="0">
                          <a:pos x="3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3" y="7"/>
                          </a:lnTo>
                          <a:lnTo>
                            <a:pt x="6" y="7"/>
                          </a:lnTo>
                          <a:lnTo>
                            <a:pt x="6" y="0"/>
                          </a:lnTo>
                          <a:lnTo>
                            <a:pt x="3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61" name="Freeform 413"/>
                    <p:cNvSpPr>
                      <a:spLocks/>
                    </p:cNvSpPr>
                    <p:nvPr/>
                  </p:nvSpPr>
                  <p:spPr bwMode="auto">
                    <a:xfrm>
                      <a:off x="3644" y="1741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4" y="7"/>
                        </a:cxn>
                        <a:cxn ang="0">
                          <a:pos x="4" y="3"/>
                        </a:cxn>
                        <a:cxn ang="0">
                          <a:pos x="4" y="7"/>
                        </a:cxn>
                        <a:cxn ang="0">
                          <a:pos x="6" y="7"/>
                        </a:cxn>
                        <a:cxn ang="0">
                          <a:pos x="7" y="1"/>
                        </a:cxn>
                        <a:cxn ang="0">
                          <a:pos x="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4" y="7"/>
                          </a:lnTo>
                          <a:lnTo>
                            <a:pt x="4" y="3"/>
                          </a:lnTo>
                          <a:lnTo>
                            <a:pt x="4" y="7"/>
                          </a:lnTo>
                          <a:lnTo>
                            <a:pt x="6" y="7"/>
                          </a:lnTo>
                          <a:lnTo>
                            <a:pt x="7" y="1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62" name="Freeform 414"/>
                    <p:cNvSpPr>
                      <a:spLocks/>
                    </p:cNvSpPr>
                    <p:nvPr/>
                  </p:nvSpPr>
                  <p:spPr bwMode="auto">
                    <a:xfrm>
                      <a:off x="3657" y="1743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5" y="7"/>
                        </a:cxn>
                        <a:cxn ang="0">
                          <a:pos x="6" y="7"/>
                        </a:cxn>
                        <a:cxn ang="0">
                          <a:pos x="6" y="0"/>
                        </a:cxn>
                        <a:cxn ang="0">
                          <a:pos x="5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5" y="7"/>
                          </a:lnTo>
                          <a:lnTo>
                            <a:pt x="6" y="7"/>
                          </a:lnTo>
                          <a:lnTo>
                            <a:pt x="6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63" name="Freeform 415"/>
                    <p:cNvSpPr>
                      <a:spLocks/>
                    </p:cNvSpPr>
                    <p:nvPr/>
                  </p:nvSpPr>
                  <p:spPr bwMode="auto">
                    <a:xfrm>
                      <a:off x="3669" y="1743"/>
                      <a:ext cx="5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4" y="7"/>
                        </a:cxn>
                        <a:cxn ang="0">
                          <a:pos x="5" y="7"/>
                        </a:cxn>
                        <a:cxn ang="0">
                          <a:pos x="5" y="0"/>
                        </a:cxn>
                        <a:cxn ang="0">
                          <a:pos x="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4" y="7"/>
                          </a:lnTo>
                          <a:lnTo>
                            <a:pt x="5" y="7"/>
                          </a:lnTo>
                          <a:lnTo>
                            <a:pt x="5" y="0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64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1" y="1743"/>
                      <a:ext cx="5" cy="7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  <a:ln w="19050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65" name="Freeform 417"/>
                    <p:cNvSpPr>
                      <a:spLocks/>
                    </p:cNvSpPr>
                    <p:nvPr/>
                  </p:nvSpPr>
                  <p:spPr bwMode="auto">
                    <a:xfrm>
                      <a:off x="3693" y="1743"/>
                      <a:ext cx="5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1" y="7"/>
                        </a:cxn>
                        <a:cxn ang="0">
                          <a:pos x="5" y="7"/>
                        </a:cxn>
                        <a:cxn ang="0">
                          <a:pos x="5" y="0"/>
                        </a:cxn>
                        <a:cxn ang="0">
                          <a:pos x="1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1" y="7"/>
                          </a:lnTo>
                          <a:lnTo>
                            <a:pt x="5" y="7"/>
                          </a:lnTo>
                          <a:lnTo>
                            <a:pt x="5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66" name="Freeform 418"/>
                    <p:cNvSpPr>
                      <a:spLocks/>
                    </p:cNvSpPr>
                    <p:nvPr/>
                  </p:nvSpPr>
                  <p:spPr bwMode="auto">
                    <a:xfrm>
                      <a:off x="3704" y="1743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1" y="7"/>
                        </a:cxn>
                        <a:cxn ang="0">
                          <a:pos x="7" y="7"/>
                        </a:cxn>
                        <a:cxn ang="0">
                          <a:pos x="7" y="0"/>
                        </a:cxn>
                        <a:cxn ang="0">
                          <a:pos x="1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1" y="7"/>
                          </a:lnTo>
                          <a:lnTo>
                            <a:pt x="7" y="7"/>
                          </a:lnTo>
                          <a:lnTo>
                            <a:pt x="7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67" name="Freeform 419"/>
                    <p:cNvSpPr>
                      <a:spLocks/>
                    </p:cNvSpPr>
                    <p:nvPr/>
                  </p:nvSpPr>
                  <p:spPr bwMode="auto">
                    <a:xfrm>
                      <a:off x="3716" y="1743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1" y="7"/>
                        </a:cxn>
                        <a:cxn ang="0">
                          <a:pos x="7" y="7"/>
                        </a:cxn>
                        <a:cxn ang="0">
                          <a:pos x="7" y="0"/>
                        </a:cxn>
                        <a:cxn ang="0">
                          <a:pos x="1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1" y="7"/>
                          </a:lnTo>
                          <a:lnTo>
                            <a:pt x="7" y="7"/>
                          </a:lnTo>
                          <a:lnTo>
                            <a:pt x="7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68" name="Freeform 420"/>
                    <p:cNvSpPr>
                      <a:spLocks/>
                    </p:cNvSpPr>
                    <p:nvPr/>
                  </p:nvSpPr>
                  <p:spPr bwMode="auto">
                    <a:xfrm>
                      <a:off x="3727" y="1743"/>
                      <a:ext cx="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0"/>
                        </a:cxn>
                        <a:cxn ang="0">
                          <a:pos x="0" y="8"/>
                        </a:cxn>
                        <a:cxn ang="0">
                          <a:pos x="5" y="8"/>
                        </a:cxn>
                        <a:cxn ang="0">
                          <a:pos x="6" y="8"/>
                        </a:cxn>
                        <a:cxn ang="0">
                          <a:pos x="6" y="1"/>
                        </a:cxn>
                        <a:cxn ang="0">
                          <a:pos x="5" y="1"/>
                        </a:cxn>
                        <a:cxn ang="0">
                          <a:pos x="5" y="5"/>
                        </a:cxn>
                        <a:cxn ang="0">
                          <a:pos x="6" y="1"/>
                        </a:cxn>
                        <a:cxn ang="0">
                          <a:pos x="1" y="0"/>
                        </a:cxn>
                      </a:cxnLst>
                      <a:rect l="0" t="0" r="r" b="b"/>
                      <a:pathLst>
                        <a:path w="6" h="8">
                          <a:moveTo>
                            <a:pt x="1" y="0"/>
                          </a:moveTo>
                          <a:lnTo>
                            <a:pt x="0" y="8"/>
                          </a:lnTo>
                          <a:lnTo>
                            <a:pt x="5" y="8"/>
                          </a:lnTo>
                          <a:lnTo>
                            <a:pt x="6" y="8"/>
                          </a:lnTo>
                          <a:lnTo>
                            <a:pt x="6" y="1"/>
                          </a:lnTo>
                          <a:lnTo>
                            <a:pt x="5" y="1"/>
                          </a:lnTo>
                          <a:lnTo>
                            <a:pt x="5" y="5"/>
                          </a:lnTo>
                          <a:lnTo>
                            <a:pt x="6" y="1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69" name="Freeform 421"/>
                    <p:cNvSpPr>
                      <a:spLocks/>
                    </p:cNvSpPr>
                    <p:nvPr/>
                  </p:nvSpPr>
                  <p:spPr bwMode="auto">
                    <a:xfrm>
                      <a:off x="3740" y="1744"/>
                      <a:ext cx="6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5" y="7"/>
                        </a:cxn>
                        <a:cxn ang="0">
                          <a:pos x="6" y="7"/>
                        </a:cxn>
                        <a:cxn ang="0">
                          <a:pos x="6" y="0"/>
                        </a:cxn>
                        <a:cxn ang="0">
                          <a:pos x="5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5" y="7"/>
                          </a:lnTo>
                          <a:lnTo>
                            <a:pt x="6" y="7"/>
                          </a:lnTo>
                          <a:lnTo>
                            <a:pt x="6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70" name="Rectangle 4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3" y="1744"/>
                      <a:ext cx="5" cy="7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  <a:ln w="19050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71" name="Freeform 423"/>
                    <p:cNvSpPr>
                      <a:spLocks/>
                    </p:cNvSpPr>
                    <p:nvPr/>
                  </p:nvSpPr>
                  <p:spPr bwMode="auto">
                    <a:xfrm>
                      <a:off x="3763" y="1744"/>
                      <a:ext cx="7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1" y="7"/>
                        </a:cxn>
                        <a:cxn ang="0">
                          <a:pos x="7" y="7"/>
                        </a:cxn>
                        <a:cxn ang="0">
                          <a:pos x="7" y="0"/>
                        </a:cxn>
                        <a:cxn ang="0">
                          <a:pos x="1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1" y="7"/>
                          </a:lnTo>
                          <a:lnTo>
                            <a:pt x="7" y="7"/>
                          </a:lnTo>
                          <a:lnTo>
                            <a:pt x="7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72" name="Freeform 424"/>
                    <p:cNvSpPr>
                      <a:spLocks/>
                    </p:cNvSpPr>
                    <p:nvPr/>
                  </p:nvSpPr>
                  <p:spPr bwMode="auto">
                    <a:xfrm>
                      <a:off x="3776" y="1744"/>
                      <a:ext cx="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1" y="7"/>
                        </a:cxn>
                        <a:cxn ang="0">
                          <a:pos x="3" y="7"/>
                        </a:cxn>
                        <a:cxn ang="0">
                          <a:pos x="3" y="0"/>
                        </a:cxn>
                        <a:cxn ang="0">
                          <a:pos x="1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" h="7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1" y="7"/>
                          </a:lnTo>
                          <a:lnTo>
                            <a:pt x="3" y="7"/>
                          </a:lnTo>
                          <a:lnTo>
                            <a:pt x="3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9050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8073" name="Line 425"/>
                <p:cNvSpPr>
                  <a:spLocks noChangeShapeType="1"/>
                </p:cNvSpPr>
                <p:nvPr/>
              </p:nvSpPr>
              <p:spPr bwMode="auto">
                <a:xfrm flipV="1">
                  <a:off x="510" y="1371"/>
                  <a:ext cx="0" cy="61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 type="triangle" w="lg" len="lg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8074" name="Text Box 426"/>
                <p:cNvSpPr txBox="1">
                  <a:spLocks noChangeArrowheads="1"/>
                </p:cNvSpPr>
                <p:nvPr/>
              </p:nvSpPr>
              <p:spPr bwMode="auto">
                <a:xfrm>
                  <a:off x="319" y="1211"/>
                  <a:ext cx="197" cy="21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600">
                      <a:latin typeface="Symbol" pitchFamily="18" charset="2"/>
                      <a:ea typeface="新細明體" pitchFamily="18" charset="-120"/>
                    </a:rPr>
                    <a:t>a</a:t>
                  </a:r>
                </a:p>
              </p:txBody>
            </p:sp>
            <p:sp>
              <p:nvSpPr>
                <p:cNvPr id="28075" name="Line 427"/>
                <p:cNvSpPr>
                  <a:spLocks noChangeShapeType="1"/>
                </p:cNvSpPr>
                <p:nvPr/>
              </p:nvSpPr>
              <p:spPr bwMode="auto">
                <a:xfrm>
                  <a:off x="510" y="1970"/>
                  <a:ext cx="13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 type="triangle" w="lg" len="lg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8076" name="Text Box 428"/>
                <p:cNvSpPr txBox="1">
                  <a:spLocks noChangeArrowheads="1"/>
                </p:cNvSpPr>
                <p:nvPr/>
              </p:nvSpPr>
              <p:spPr bwMode="auto">
                <a:xfrm>
                  <a:off x="1817" y="1919"/>
                  <a:ext cx="204" cy="21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600">
                      <a:latin typeface="Symbol" pitchFamily="18" charset="2"/>
                      <a:ea typeface="新細明體" pitchFamily="18" charset="-120"/>
                    </a:rPr>
                    <a:t>w</a:t>
                  </a:r>
                </a:p>
              </p:txBody>
            </p:sp>
          </p:grpSp>
          <p:grpSp>
            <p:nvGrpSpPr>
              <p:cNvPr id="28077" name="Group 429"/>
              <p:cNvGrpSpPr>
                <a:grpSpLocks/>
              </p:cNvGrpSpPr>
              <p:nvPr/>
            </p:nvGrpSpPr>
            <p:grpSpPr bwMode="auto">
              <a:xfrm>
                <a:off x="1270" y="2281"/>
                <a:ext cx="244" cy="337"/>
                <a:chOff x="2278" y="1687"/>
                <a:chExt cx="244" cy="337"/>
              </a:xfrm>
            </p:grpSpPr>
            <p:sp>
              <p:nvSpPr>
                <p:cNvPr id="280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278" y="1870"/>
                  <a:ext cx="24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TW" sz="1600">
                      <a:latin typeface="Symbol" pitchFamily="18" charset="2"/>
                      <a:ea typeface="新細明體" pitchFamily="18" charset="-120"/>
                    </a:rPr>
                    <a:t>w</a:t>
                  </a:r>
                  <a:r>
                    <a:rPr lang="en-US" altLang="zh-TW" sz="1600" baseline="-25000">
                      <a:latin typeface="Arial" charset="0"/>
                      <a:ea typeface="新細明體" pitchFamily="18" charset="-120"/>
                    </a:rPr>
                    <a:t>S</a:t>
                  </a:r>
                </a:p>
              </p:txBody>
            </p:sp>
            <p:sp>
              <p:nvSpPr>
                <p:cNvPr id="28079" name="Line 431"/>
                <p:cNvSpPr>
                  <a:spLocks noChangeShapeType="1"/>
                </p:cNvSpPr>
                <p:nvPr/>
              </p:nvSpPr>
              <p:spPr bwMode="auto">
                <a:xfrm flipV="1">
                  <a:off x="2315" y="1687"/>
                  <a:ext cx="0" cy="21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8080" name="Text Box 432"/>
            <p:cNvSpPr txBox="1">
              <a:spLocks noChangeArrowheads="1"/>
            </p:cNvSpPr>
            <p:nvPr/>
          </p:nvSpPr>
          <p:spPr bwMode="auto">
            <a:xfrm>
              <a:off x="1489" y="1450"/>
              <a:ext cx="22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Spectral Hole in Absorption</a:t>
              </a:r>
            </a:p>
          </p:txBody>
        </p:sp>
      </p:grpSp>
      <p:sp>
        <p:nvSpPr>
          <p:cNvPr id="28081" name="Text Box 433"/>
          <p:cNvSpPr txBox="1">
            <a:spLocks noChangeArrowheads="1"/>
          </p:cNvSpPr>
          <p:nvPr/>
        </p:nvSpPr>
        <p:spPr bwMode="auto">
          <a:xfrm>
            <a:off x="2932113" y="4759325"/>
            <a:ext cx="254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accent2"/>
                </a:solidFill>
                <a:latin typeface="Arial" charset="0"/>
                <a:cs typeface="Arial" charset="0"/>
              </a:rPr>
              <a:t>Sharp Gain Spectra</a:t>
            </a:r>
          </a:p>
        </p:txBody>
      </p:sp>
      <p:grpSp>
        <p:nvGrpSpPr>
          <p:cNvPr id="28082" name="Group 434"/>
          <p:cNvGrpSpPr>
            <a:grpSpLocks/>
          </p:cNvGrpSpPr>
          <p:nvPr/>
        </p:nvGrpSpPr>
        <p:grpSpPr bwMode="auto">
          <a:xfrm>
            <a:off x="3611563" y="5334000"/>
            <a:ext cx="1606550" cy="368300"/>
            <a:chOff x="2177" y="1374"/>
            <a:chExt cx="1012" cy="232"/>
          </a:xfrm>
        </p:grpSpPr>
        <p:sp>
          <p:nvSpPr>
            <p:cNvPr id="28083" name="Line 435"/>
            <p:cNvSpPr>
              <a:spLocks noChangeShapeType="1"/>
            </p:cNvSpPr>
            <p:nvPr/>
          </p:nvSpPr>
          <p:spPr bwMode="auto">
            <a:xfrm>
              <a:off x="2194" y="1606"/>
              <a:ext cx="9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 type="triangle" w="lg" len="lg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84" name="Text Box 436"/>
            <p:cNvSpPr txBox="1">
              <a:spLocks noChangeArrowheads="1"/>
            </p:cNvSpPr>
            <p:nvPr/>
          </p:nvSpPr>
          <p:spPr bwMode="auto">
            <a:xfrm>
              <a:off x="2177" y="1374"/>
              <a:ext cx="10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Arial" charset="0"/>
                  <a:ea typeface="新細明體" pitchFamily="18" charset="-120"/>
                </a:rPr>
                <a:t>Kramers-Kronig</a:t>
              </a:r>
            </a:p>
          </p:txBody>
        </p:sp>
      </p:grpSp>
      <p:grpSp>
        <p:nvGrpSpPr>
          <p:cNvPr id="28085" name="Group 437"/>
          <p:cNvGrpSpPr>
            <a:grpSpLocks/>
          </p:cNvGrpSpPr>
          <p:nvPr/>
        </p:nvGrpSpPr>
        <p:grpSpPr bwMode="auto">
          <a:xfrm>
            <a:off x="4891088" y="2630488"/>
            <a:ext cx="2889250" cy="1890712"/>
            <a:chOff x="3037" y="1570"/>
            <a:chExt cx="1820" cy="1191"/>
          </a:xfrm>
        </p:grpSpPr>
        <p:grpSp>
          <p:nvGrpSpPr>
            <p:cNvPr id="28086" name="Group 438"/>
            <p:cNvGrpSpPr>
              <a:grpSpLocks/>
            </p:cNvGrpSpPr>
            <p:nvPr/>
          </p:nvGrpSpPr>
          <p:grpSpPr bwMode="auto">
            <a:xfrm>
              <a:off x="4021" y="2389"/>
              <a:ext cx="244" cy="337"/>
              <a:chOff x="2278" y="1687"/>
              <a:chExt cx="244" cy="337"/>
            </a:xfrm>
          </p:grpSpPr>
          <p:sp>
            <p:nvSpPr>
              <p:cNvPr id="28087" name="Rectangle 439"/>
              <p:cNvSpPr>
                <a:spLocks noChangeArrowheads="1"/>
              </p:cNvSpPr>
              <p:nvPr/>
            </p:nvSpPr>
            <p:spPr bwMode="auto">
              <a:xfrm>
                <a:off x="2278" y="1870"/>
                <a:ext cx="2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TW" sz="1600">
                    <a:latin typeface="Symbol" pitchFamily="18" charset="2"/>
                    <a:ea typeface="新細明體" pitchFamily="18" charset="-120"/>
                  </a:rPr>
                  <a:t>w</a:t>
                </a:r>
                <a:r>
                  <a:rPr lang="en-US" altLang="zh-TW" sz="1600" baseline="-25000">
                    <a:latin typeface="Arial" charset="0"/>
                    <a:ea typeface="新細明體" pitchFamily="18" charset="-120"/>
                  </a:rPr>
                  <a:t>S</a:t>
                </a:r>
              </a:p>
            </p:txBody>
          </p:sp>
          <p:sp>
            <p:nvSpPr>
              <p:cNvPr id="28088" name="Line 440"/>
              <p:cNvSpPr>
                <a:spLocks noChangeShapeType="1"/>
              </p:cNvSpPr>
              <p:nvPr/>
            </p:nvSpPr>
            <p:spPr bwMode="auto">
              <a:xfrm flipV="1">
                <a:off x="2315" y="1687"/>
                <a:ext cx="0" cy="2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089" name="Group 441"/>
            <p:cNvGrpSpPr>
              <a:grpSpLocks/>
            </p:cNvGrpSpPr>
            <p:nvPr/>
          </p:nvGrpSpPr>
          <p:grpSpPr bwMode="auto">
            <a:xfrm>
              <a:off x="3532" y="1702"/>
              <a:ext cx="1019" cy="831"/>
              <a:chOff x="1963" y="1220"/>
              <a:chExt cx="1932" cy="1357"/>
            </a:xfrm>
          </p:grpSpPr>
          <p:sp>
            <p:nvSpPr>
              <p:cNvPr id="28090" name="Freeform 442"/>
              <p:cNvSpPr>
                <a:spLocks/>
              </p:cNvSpPr>
              <p:nvPr/>
            </p:nvSpPr>
            <p:spPr bwMode="auto">
              <a:xfrm>
                <a:off x="1963" y="1220"/>
                <a:ext cx="649" cy="550"/>
              </a:xfrm>
              <a:custGeom>
                <a:avLst/>
                <a:gdLst/>
                <a:ahLst/>
                <a:cxnLst>
                  <a:cxn ang="0">
                    <a:pos x="5" y="269"/>
                  </a:cxn>
                  <a:cxn ang="0">
                    <a:pos x="19" y="271"/>
                  </a:cxn>
                  <a:cxn ang="0">
                    <a:pos x="25" y="265"/>
                  </a:cxn>
                  <a:cxn ang="0">
                    <a:pos x="46" y="265"/>
                  </a:cxn>
                  <a:cxn ang="0">
                    <a:pos x="58" y="263"/>
                  </a:cxn>
                  <a:cxn ang="0">
                    <a:pos x="63" y="262"/>
                  </a:cxn>
                  <a:cxn ang="0">
                    <a:pos x="83" y="254"/>
                  </a:cxn>
                  <a:cxn ang="0">
                    <a:pos x="97" y="254"/>
                  </a:cxn>
                  <a:cxn ang="0">
                    <a:pos x="110" y="250"/>
                  </a:cxn>
                  <a:cxn ang="0">
                    <a:pos x="116" y="249"/>
                  </a:cxn>
                  <a:cxn ang="0">
                    <a:pos x="129" y="243"/>
                  </a:cxn>
                  <a:cxn ang="0">
                    <a:pos x="136" y="242"/>
                  </a:cxn>
                  <a:cxn ang="0">
                    <a:pos x="140" y="238"/>
                  </a:cxn>
                  <a:cxn ang="0">
                    <a:pos x="154" y="230"/>
                  </a:cxn>
                  <a:cxn ang="0">
                    <a:pos x="175" y="224"/>
                  </a:cxn>
                  <a:cxn ang="0">
                    <a:pos x="181" y="221"/>
                  </a:cxn>
                  <a:cxn ang="0">
                    <a:pos x="199" y="205"/>
                  </a:cxn>
                  <a:cxn ang="0">
                    <a:pos x="220" y="192"/>
                  </a:cxn>
                  <a:cxn ang="0">
                    <a:pos x="234" y="181"/>
                  </a:cxn>
                  <a:cxn ang="0">
                    <a:pos x="247" y="166"/>
                  </a:cxn>
                  <a:cxn ang="0">
                    <a:pos x="259" y="147"/>
                  </a:cxn>
                  <a:cxn ang="0">
                    <a:pos x="269" y="121"/>
                  </a:cxn>
                  <a:cxn ang="0">
                    <a:pos x="285" y="90"/>
                  </a:cxn>
                  <a:cxn ang="0">
                    <a:pos x="305" y="30"/>
                  </a:cxn>
                  <a:cxn ang="0">
                    <a:pos x="312" y="8"/>
                  </a:cxn>
                  <a:cxn ang="0">
                    <a:pos x="309" y="7"/>
                  </a:cxn>
                  <a:cxn ang="0">
                    <a:pos x="295" y="50"/>
                  </a:cxn>
                  <a:cxn ang="0">
                    <a:pos x="279" y="88"/>
                  </a:cxn>
                  <a:cxn ang="0">
                    <a:pos x="267" y="118"/>
                  </a:cxn>
                  <a:cxn ang="0">
                    <a:pos x="263" y="131"/>
                  </a:cxn>
                  <a:cxn ang="0">
                    <a:pos x="244" y="164"/>
                  </a:cxn>
                  <a:cxn ang="0">
                    <a:pos x="232" y="179"/>
                  </a:cxn>
                  <a:cxn ang="0">
                    <a:pos x="223" y="183"/>
                  </a:cxn>
                  <a:cxn ang="0">
                    <a:pos x="211" y="194"/>
                  </a:cxn>
                  <a:cxn ang="0">
                    <a:pos x="192" y="211"/>
                  </a:cxn>
                  <a:cxn ang="0">
                    <a:pos x="180" y="219"/>
                  </a:cxn>
                  <a:cxn ang="0">
                    <a:pos x="167" y="226"/>
                  </a:cxn>
                  <a:cxn ang="0">
                    <a:pos x="159" y="227"/>
                  </a:cxn>
                  <a:cxn ang="0">
                    <a:pos x="147" y="230"/>
                  </a:cxn>
                  <a:cxn ang="0">
                    <a:pos x="135" y="238"/>
                  </a:cxn>
                  <a:cxn ang="0">
                    <a:pos x="121" y="242"/>
                  </a:cxn>
                  <a:cxn ang="0">
                    <a:pos x="115" y="243"/>
                  </a:cxn>
                  <a:cxn ang="0">
                    <a:pos x="102" y="245"/>
                  </a:cxn>
                  <a:cxn ang="0">
                    <a:pos x="90" y="251"/>
                  </a:cxn>
                  <a:cxn ang="0">
                    <a:pos x="76" y="252"/>
                  </a:cxn>
                  <a:cxn ang="0">
                    <a:pos x="62" y="256"/>
                  </a:cxn>
                  <a:cxn ang="0">
                    <a:pos x="58" y="257"/>
                  </a:cxn>
                  <a:cxn ang="0">
                    <a:pos x="44" y="259"/>
                  </a:cxn>
                  <a:cxn ang="0">
                    <a:pos x="30" y="262"/>
                  </a:cxn>
                  <a:cxn ang="0">
                    <a:pos x="12" y="266"/>
                  </a:cxn>
                  <a:cxn ang="0">
                    <a:pos x="4" y="266"/>
                  </a:cxn>
                </a:cxnLst>
                <a:rect l="0" t="0" r="r" b="b"/>
                <a:pathLst>
                  <a:path w="314" h="273">
                    <a:moveTo>
                      <a:pt x="0" y="267"/>
                    </a:moveTo>
                    <a:lnTo>
                      <a:pt x="3" y="273"/>
                    </a:lnTo>
                    <a:lnTo>
                      <a:pt x="7" y="272"/>
                    </a:lnTo>
                    <a:lnTo>
                      <a:pt x="5" y="269"/>
                    </a:lnTo>
                    <a:lnTo>
                      <a:pt x="5" y="272"/>
                    </a:lnTo>
                    <a:lnTo>
                      <a:pt x="13" y="272"/>
                    </a:lnTo>
                    <a:lnTo>
                      <a:pt x="14" y="272"/>
                    </a:lnTo>
                    <a:lnTo>
                      <a:pt x="19" y="271"/>
                    </a:lnTo>
                    <a:lnTo>
                      <a:pt x="18" y="267"/>
                    </a:lnTo>
                    <a:lnTo>
                      <a:pt x="18" y="271"/>
                    </a:lnTo>
                    <a:lnTo>
                      <a:pt x="26" y="269"/>
                    </a:lnTo>
                    <a:lnTo>
                      <a:pt x="25" y="265"/>
                    </a:lnTo>
                    <a:lnTo>
                      <a:pt x="25" y="269"/>
                    </a:lnTo>
                    <a:lnTo>
                      <a:pt x="30" y="269"/>
                    </a:lnTo>
                    <a:lnTo>
                      <a:pt x="38" y="267"/>
                    </a:lnTo>
                    <a:lnTo>
                      <a:pt x="46" y="265"/>
                    </a:lnTo>
                    <a:lnTo>
                      <a:pt x="52" y="263"/>
                    </a:lnTo>
                    <a:lnTo>
                      <a:pt x="50" y="260"/>
                    </a:lnTo>
                    <a:lnTo>
                      <a:pt x="50" y="263"/>
                    </a:lnTo>
                    <a:lnTo>
                      <a:pt x="58" y="263"/>
                    </a:lnTo>
                    <a:lnTo>
                      <a:pt x="59" y="263"/>
                    </a:lnTo>
                    <a:lnTo>
                      <a:pt x="63" y="262"/>
                    </a:lnTo>
                    <a:lnTo>
                      <a:pt x="63" y="259"/>
                    </a:lnTo>
                    <a:lnTo>
                      <a:pt x="63" y="262"/>
                    </a:lnTo>
                    <a:lnTo>
                      <a:pt x="71" y="260"/>
                    </a:lnTo>
                    <a:lnTo>
                      <a:pt x="78" y="258"/>
                    </a:lnTo>
                    <a:lnTo>
                      <a:pt x="84" y="257"/>
                    </a:lnTo>
                    <a:lnTo>
                      <a:pt x="83" y="254"/>
                    </a:lnTo>
                    <a:lnTo>
                      <a:pt x="83" y="257"/>
                    </a:lnTo>
                    <a:lnTo>
                      <a:pt x="90" y="255"/>
                    </a:lnTo>
                    <a:lnTo>
                      <a:pt x="91" y="255"/>
                    </a:lnTo>
                    <a:lnTo>
                      <a:pt x="97" y="254"/>
                    </a:lnTo>
                    <a:lnTo>
                      <a:pt x="95" y="250"/>
                    </a:lnTo>
                    <a:lnTo>
                      <a:pt x="95" y="254"/>
                    </a:lnTo>
                    <a:lnTo>
                      <a:pt x="103" y="251"/>
                    </a:lnTo>
                    <a:lnTo>
                      <a:pt x="110" y="250"/>
                    </a:lnTo>
                    <a:lnTo>
                      <a:pt x="110" y="250"/>
                    </a:lnTo>
                    <a:lnTo>
                      <a:pt x="116" y="249"/>
                    </a:lnTo>
                    <a:lnTo>
                      <a:pt x="115" y="245"/>
                    </a:lnTo>
                    <a:lnTo>
                      <a:pt x="116" y="249"/>
                    </a:lnTo>
                    <a:lnTo>
                      <a:pt x="123" y="247"/>
                    </a:lnTo>
                    <a:lnTo>
                      <a:pt x="123" y="246"/>
                    </a:lnTo>
                    <a:lnTo>
                      <a:pt x="123" y="246"/>
                    </a:lnTo>
                    <a:lnTo>
                      <a:pt x="129" y="243"/>
                    </a:lnTo>
                    <a:lnTo>
                      <a:pt x="128" y="240"/>
                    </a:lnTo>
                    <a:lnTo>
                      <a:pt x="129" y="243"/>
                    </a:lnTo>
                    <a:lnTo>
                      <a:pt x="136" y="242"/>
                    </a:lnTo>
                    <a:lnTo>
                      <a:pt x="136" y="242"/>
                    </a:lnTo>
                    <a:lnTo>
                      <a:pt x="137" y="242"/>
                    </a:lnTo>
                    <a:lnTo>
                      <a:pt x="142" y="238"/>
                    </a:lnTo>
                    <a:lnTo>
                      <a:pt x="139" y="235"/>
                    </a:lnTo>
                    <a:lnTo>
                      <a:pt x="140" y="238"/>
                    </a:lnTo>
                    <a:lnTo>
                      <a:pt x="148" y="236"/>
                    </a:lnTo>
                    <a:lnTo>
                      <a:pt x="149" y="236"/>
                    </a:lnTo>
                    <a:lnTo>
                      <a:pt x="155" y="233"/>
                    </a:lnTo>
                    <a:lnTo>
                      <a:pt x="154" y="230"/>
                    </a:lnTo>
                    <a:lnTo>
                      <a:pt x="155" y="233"/>
                    </a:lnTo>
                    <a:lnTo>
                      <a:pt x="161" y="232"/>
                    </a:lnTo>
                    <a:lnTo>
                      <a:pt x="168" y="229"/>
                    </a:lnTo>
                    <a:lnTo>
                      <a:pt x="175" y="224"/>
                    </a:lnTo>
                    <a:lnTo>
                      <a:pt x="172" y="222"/>
                    </a:lnTo>
                    <a:lnTo>
                      <a:pt x="175" y="226"/>
                    </a:lnTo>
                    <a:lnTo>
                      <a:pt x="181" y="222"/>
                    </a:lnTo>
                    <a:lnTo>
                      <a:pt x="181" y="221"/>
                    </a:lnTo>
                    <a:lnTo>
                      <a:pt x="188" y="217"/>
                    </a:lnTo>
                    <a:lnTo>
                      <a:pt x="193" y="214"/>
                    </a:lnTo>
                    <a:lnTo>
                      <a:pt x="202" y="208"/>
                    </a:lnTo>
                    <a:lnTo>
                      <a:pt x="199" y="205"/>
                    </a:lnTo>
                    <a:lnTo>
                      <a:pt x="202" y="208"/>
                    </a:lnTo>
                    <a:lnTo>
                      <a:pt x="207" y="205"/>
                    </a:lnTo>
                    <a:lnTo>
                      <a:pt x="214" y="200"/>
                    </a:lnTo>
                    <a:lnTo>
                      <a:pt x="220" y="192"/>
                    </a:lnTo>
                    <a:lnTo>
                      <a:pt x="218" y="190"/>
                    </a:lnTo>
                    <a:lnTo>
                      <a:pt x="219" y="192"/>
                    </a:lnTo>
                    <a:lnTo>
                      <a:pt x="226" y="188"/>
                    </a:lnTo>
                    <a:lnTo>
                      <a:pt x="234" y="181"/>
                    </a:lnTo>
                    <a:lnTo>
                      <a:pt x="239" y="173"/>
                    </a:lnTo>
                    <a:lnTo>
                      <a:pt x="238" y="171"/>
                    </a:lnTo>
                    <a:lnTo>
                      <a:pt x="239" y="173"/>
                    </a:lnTo>
                    <a:lnTo>
                      <a:pt x="247" y="166"/>
                    </a:lnTo>
                    <a:lnTo>
                      <a:pt x="252" y="156"/>
                    </a:lnTo>
                    <a:lnTo>
                      <a:pt x="250" y="154"/>
                    </a:lnTo>
                    <a:lnTo>
                      <a:pt x="252" y="156"/>
                    </a:lnTo>
                    <a:lnTo>
                      <a:pt x="259" y="147"/>
                    </a:lnTo>
                    <a:lnTo>
                      <a:pt x="266" y="135"/>
                    </a:lnTo>
                    <a:lnTo>
                      <a:pt x="266" y="133"/>
                    </a:lnTo>
                    <a:lnTo>
                      <a:pt x="272" y="121"/>
                    </a:lnTo>
                    <a:lnTo>
                      <a:pt x="269" y="121"/>
                    </a:lnTo>
                    <a:lnTo>
                      <a:pt x="272" y="122"/>
                    </a:lnTo>
                    <a:lnTo>
                      <a:pt x="279" y="107"/>
                    </a:lnTo>
                    <a:lnTo>
                      <a:pt x="279" y="106"/>
                    </a:lnTo>
                    <a:lnTo>
                      <a:pt x="285" y="90"/>
                    </a:lnTo>
                    <a:lnTo>
                      <a:pt x="292" y="72"/>
                    </a:lnTo>
                    <a:lnTo>
                      <a:pt x="299" y="51"/>
                    </a:lnTo>
                    <a:lnTo>
                      <a:pt x="300" y="51"/>
                    </a:lnTo>
                    <a:lnTo>
                      <a:pt x="305" y="30"/>
                    </a:lnTo>
                    <a:lnTo>
                      <a:pt x="302" y="29"/>
                    </a:lnTo>
                    <a:lnTo>
                      <a:pt x="304" y="30"/>
                    </a:lnTo>
                    <a:lnTo>
                      <a:pt x="311" y="8"/>
                    </a:lnTo>
                    <a:lnTo>
                      <a:pt x="312" y="8"/>
                    </a:lnTo>
                    <a:lnTo>
                      <a:pt x="314" y="1"/>
                    </a:lnTo>
                    <a:lnTo>
                      <a:pt x="309" y="0"/>
                    </a:lnTo>
                    <a:lnTo>
                      <a:pt x="307" y="7"/>
                    </a:lnTo>
                    <a:lnTo>
                      <a:pt x="309" y="7"/>
                    </a:lnTo>
                    <a:lnTo>
                      <a:pt x="307" y="6"/>
                    </a:lnTo>
                    <a:lnTo>
                      <a:pt x="300" y="28"/>
                    </a:lnTo>
                    <a:lnTo>
                      <a:pt x="300" y="29"/>
                    </a:lnTo>
                    <a:lnTo>
                      <a:pt x="295" y="50"/>
                    </a:lnTo>
                    <a:lnTo>
                      <a:pt x="296" y="50"/>
                    </a:lnTo>
                    <a:lnTo>
                      <a:pt x="295" y="49"/>
                    </a:lnTo>
                    <a:lnTo>
                      <a:pt x="287" y="70"/>
                    </a:lnTo>
                    <a:lnTo>
                      <a:pt x="279" y="88"/>
                    </a:lnTo>
                    <a:lnTo>
                      <a:pt x="274" y="104"/>
                    </a:lnTo>
                    <a:lnTo>
                      <a:pt x="277" y="106"/>
                    </a:lnTo>
                    <a:lnTo>
                      <a:pt x="274" y="104"/>
                    </a:lnTo>
                    <a:lnTo>
                      <a:pt x="267" y="118"/>
                    </a:lnTo>
                    <a:lnTo>
                      <a:pt x="266" y="119"/>
                    </a:lnTo>
                    <a:lnTo>
                      <a:pt x="262" y="131"/>
                    </a:lnTo>
                    <a:lnTo>
                      <a:pt x="265" y="132"/>
                    </a:lnTo>
                    <a:lnTo>
                      <a:pt x="263" y="131"/>
                    </a:lnTo>
                    <a:lnTo>
                      <a:pt x="255" y="142"/>
                    </a:lnTo>
                    <a:lnTo>
                      <a:pt x="248" y="151"/>
                    </a:lnTo>
                    <a:lnTo>
                      <a:pt x="242" y="161"/>
                    </a:lnTo>
                    <a:lnTo>
                      <a:pt x="244" y="164"/>
                    </a:lnTo>
                    <a:lnTo>
                      <a:pt x="243" y="161"/>
                    </a:lnTo>
                    <a:lnTo>
                      <a:pt x="236" y="169"/>
                    </a:lnTo>
                    <a:lnTo>
                      <a:pt x="230" y="176"/>
                    </a:lnTo>
                    <a:lnTo>
                      <a:pt x="232" y="179"/>
                    </a:lnTo>
                    <a:lnTo>
                      <a:pt x="230" y="176"/>
                    </a:lnTo>
                    <a:lnTo>
                      <a:pt x="223" y="183"/>
                    </a:lnTo>
                    <a:lnTo>
                      <a:pt x="224" y="186"/>
                    </a:lnTo>
                    <a:lnTo>
                      <a:pt x="223" y="183"/>
                    </a:lnTo>
                    <a:lnTo>
                      <a:pt x="217" y="188"/>
                    </a:lnTo>
                    <a:lnTo>
                      <a:pt x="210" y="195"/>
                    </a:lnTo>
                    <a:lnTo>
                      <a:pt x="212" y="197"/>
                    </a:lnTo>
                    <a:lnTo>
                      <a:pt x="211" y="194"/>
                    </a:lnTo>
                    <a:lnTo>
                      <a:pt x="203" y="199"/>
                    </a:lnTo>
                    <a:lnTo>
                      <a:pt x="198" y="202"/>
                    </a:lnTo>
                    <a:lnTo>
                      <a:pt x="191" y="208"/>
                    </a:lnTo>
                    <a:lnTo>
                      <a:pt x="192" y="211"/>
                    </a:lnTo>
                    <a:lnTo>
                      <a:pt x="191" y="208"/>
                    </a:lnTo>
                    <a:lnTo>
                      <a:pt x="185" y="212"/>
                    </a:lnTo>
                    <a:lnTo>
                      <a:pt x="178" y="216"/>
                    </a:lnTo>
                    <a:lnTo>
                      <a:pt x="180" y="219"/>
                    </a:lnTo>
                    <a:lnTo>
                      <a:pt x="179" y="216"/>
                    </a:lnTo>
                    <a:lnTo>
                      <a:pt x="172" y="219"/>
                    </a:lnTo>
                    <a:lnTo>
                      <a:pt x="166" y="223"/>
                    </a:lnTo>
                    <a:lnTo>
                      <a:pt x="167" y="226"/>
                    </a:lnTo>
                    <a:lnTo>
                      <a:pt x="166" y="223"/>
                    </a:lnTo>
                    <a:lnTo>
                      <a:pt x="159" y="227"/>
                    </a:lnTo>
                    <a:lnTo>
                      <a:pt x="160" y="229"/>
                    </a:lnTo>
                    <a:lnTo>
                      <a:pt x="159" y="227"/>
                    </a:lnTo>
                    <a:lnTo>
                      <a:pt x="153" y="228"/>
                    </a:lnTo>
                    <a:lnTo>
                      <a:pt x="146" y="231"/>
                    </a:lnTo>
                    <a:lnTo>
                      <a:pt x="148" y="233"/>
                    </a:lnTo>
                    <a:lnTo>
                      <a:pt x="147" y="230"/>
                    </a:lnTo>
                    <a:lnTo>
                      <a:pt x="139" y="232"/>
                    </a:lnTo>
                    <a:lnTo>
                      <a:pt x="138" y="233"/>
                    </a:lnTo>
                    <a:lnTo>
                      <a:pt x="134" y="235"/>
                    </a:lnTo>
                    <a:lnTo>
                      <a:pt x="135" y="238"/>
                    </a:lnTo>
                    <a:lnTo>
                      <a:pt x="134" y="235"/>
                    </a:lnTo>
                    <a:lnTo>
                      <a:pt x="128" y="236"/>
                    </a:lnTo>
                    <a:lnTo>
                      <a:pt x="127" y="237"/>
                    </a:lnTo>
                    <a:lnTo>
                      <a:pt x="121" y="242"/>
                    </a:lnTo>
                    <a:lnTo>
                      <a:pt x="122" y="244"/>
                    </a:lnTo>
                    <a:lnTo>
                      <a:pt x="122" y="241"/>
                    </a:lnTo>
                    <a:lnTo>
                      <a:pt x="115" y="242"/>
                    </a:lnTo>
                    <a:lnTo>
                      <a:pt x="115" y="243"/>
                    </a:lnTo>
                    <a:lnTo>
                      <a:pt x="108" y="245"/>
                    </a:lnTo>
                    <a:lnTo>
                      <a:pt x="108" y="247"/>
                    </a:lnTo>
                    <a:lnTo>
                      <a:pt x="108" y="244"/>
                    </a:lnTo>
                    <a:lnTo>
                      <a:pt x="102" y="245"/>
                    </a:lnTo>
                    <a:lnTo>
                      <a:pt x="94" y="247"/>
                    </a:lnTo>
                    <a:lnTo>
                      <a:pt x="94" y="248"/>
                    </a:lnTo>
                    <a:lnTo>
                      <a:pt x="89" y="249"/>
                    </a:lnTo>
                    <a:lnTo>
                      <a:pt x="90" y="251"/>
                    </a:lnTo>
                    <a:lnTo>
                      <a:pt x="89" y="249"/>
                    </a:lnTo>
                    <a:lnTo>
                      <a:pt x="82" y="250"/>
                    </a:lnTo>
                    <a:lnTo>
                      <a:pt x="82" y="251"/>
                    </a:lnTo>
                    <a:lnTo>
                      <a:pt x="76" y="252"/>
                    </a:lnTo>
                    <a:lnTo>
                      <a:pt x="70" y="255"/>
                    </a:lnTo>
                    <a:lnTo>
                      <a:pt x="70" y="257"/>
                    </a:lnTo>
                    <a:lnTo>
                      <a:pt x="70" y="255"/>
                    </a:lnTo>
                    <a:lnTo>
                      <a:pt x="62" y="256"/>
                    </a:lnTo>
                    <a:lnTo>
                      <a:pt x="62" y="257"/>
                    </a:lnTo>
                    <a:lnTo>
                      <a:pt x="58" y="257"/>
                    </a:lnTo>
                    <a:lnTo>
                      <a:pt x="58" y="260"/>
                    </a:lnTo>
                    <a:lnTo>
                      <a:pt x="58" y="257"/>
                    </a:lnTo>
                    <a:lnTo>
                      <a:pt x="50" y="257"/>
                    </a:lnTo>
                    <a:lnTo>
                      <a:pt x="44" y="260"/>
                    </a:lnTo>
                    <a:lnTo>
                      <a:pt x="44" y="262"/>
                    </a:lnTo>
                    <a:lnTo>
                      <a:pt x="44" y="259"/>
                    </a:lnTo>
                    <a:lnTo>
                      <a:pt x="38" y="260"/>
                    </a:lnTo>
                    <a:lnTo>
                      <a:pt x="30" y="262"/>
                    </a:lnTo>
                    <a:lnTo>
                      <a:pt x="30" y="265"/>
                    </a:lnTo>
                    <a:lnTo>
                      <a:pt x="30" y="262"/>
                    </a:lnTo>
                    <a:lnTo>
                      <a:pt x="25" y="262"/>
                    </a:lnTo>
                    <a:lnTo>
                      <a:pt x="17" y="263"/>
                    </a:lnTo>
                    <a:lnTo>
                      <a:pt x="17" y="264"/>
                    </a:lnTo>
                    <a:lnTo>
                      <a:pt x="12" y="266"/>
                    </a:lnTo>
                    <a:lnTo>
                      <a:pt x="13" y="269"/>
                    </a:lnTo>
                    <a:lnTo>
                      <a:pt x="13" y="265"/>
                    </a:lnTo>
                    <a:lnTo>
                      <a:pt x="5" y="265"/>
                    </a:lnTo>
                    <a:lnTo>
                      <a:pt x="4" y="266"/>
                    </a:lnTo>
                    <a:lnTo>
                      <a:pt x="0" y="267"/>
                    </a:lnTo>
                    <a:close/>
                  </a:path>
                </a:pathLst>
              </a:custGeom>
              <a:solidFill>
                <a:srgbClr val="007F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91" name="Freeform 443"/>
              <p:cNvSpPr>
                <a:spLocks/>
              </p:cNvSpPr>
              <p:nvPr/>
            </p:nvSpPr>
            <p:spPr bwMode="auto">
              <a:xfrm>
                <a:off x="2624" y="1222"/>
                <a:ext cx="1271" cy="1355"/>
              </a:xfrm>
              <a:custGeom>
                <a:avLst/>
                <a:gdLst/>
                <a:ahLst/>
                <a:cxnLst>
                  <a:cxn ang="0">
                    <a:pos x="18" y="278"/>
                  </a:cxn>
                  <a:cxn ang="0">
                    <a:pos x="37" y="565"/>
                  </a:cxn>
                  <a:cxn ang="0">
                    <a:pos x="49" y="566"/>
                  </a:cxn>
                  <a:cxn ang="0">
                    <a:pos x="71" y="481"/>
                  </a:cxn>
                  <a:cxn ang="0">
                    <a:pos x="90" y="429"/>
                  </a:cxn>
                  <a:cxn ang="0">
                    <a:pos x="113" y="393"/>
                  </a:cxn>
                  <a:cxn ang="0">
                    <a:pos x="145" y="342"/>
                  </a:cxn>
                  <a:cxn ang="0">
                    <a:pos x="158" y="321"/>
                  </a:cxn>
                  <a:cxn ang="0">
                    <a:pos x="177" y="293"/>
                  </a:cxn>
                  <a:cxn ang="0">
                    <a:pos x="203" y="245"/>
                  </a:cxn>
                  <a:cxn ang="0">
                    <a:pos x="216" y="214"/>
                  </a:cxn>
                  <a:cxn ang="0">
                    <a:pos x="243" y="134"/>
                  </a:cxn>
                  <a:cxn ang="0">
                    <a:pos x="253" y="98"/>
                  </a:cxn>
                  <a:cxn ang="0">
                    <a:pos x="255" y="95"/>
                  </a:cxn>
                  <a:cxn ang="0">
                    <a:pos x="275" y="380"/>
                  </a:cxn>
                  <a:cxn ang="0">
                    <a:pos x="305" y="672"/>
                  </a:cxn>
                  <a:cxn ang="0">
                    <a:pos x="326" y="609"/>
                  </a:cxn>
                  <a:cxn ang="0">
                    <a:pos x="338" y="572"/>
                  </a:cxn>
                  <a:cxn ang="0">
                    <a:pos x="355" y="527"/>
                  </a:cxn>
                  <a:cxn ang="0">
                    <a:pos x="376" y="500"/>
                  </a:cxn>
                  <a:cxn ang="0">
                    <a:pos x="400" y="469"/>
                  </a:cxn>
                  <a:cxn ang="0">
                    <a:pos x="420" y="457"/>
                  </a:cxn>
                  <a:cxn ang="0">
                    <a:pos x="445" y="438"/>
                  </a:cxn>
                  <a:cxn ang="0">
                    <a:pos x="473" y="429"/>
                  </a:cxn>
                  <a:cxn ang="0">
                    <a:pos x="492" y="422"/>
                  </a:cxn>
                  <a:cxn ang="0">
                    <a:pos x="509" y="413"/>
                  </a:cxn>
                  <a:cxn ang="0">
                    <a:pos x="530" y="411"/>
                  </a:cxn>
                  <a:cxn ang="0">
                    <a:pos x="554" y="405"/>
                  </a:cxn>
                  <a:cxn ang="0">
                    <a:pos x="581" y="395"/>
                  </a:cxn>
                  <a:cxn ang="0">
                    <a:pos x="601" y="392"/>
                  </a:cxn>
                  <a:cxn ang="0">
                    <a:pos x="615" y="388"/>
                  </a:cxn>
                  <a:cxn ang="0">
                    <a:pos x="593" y="391"/>
                  </a:cxn>
                  <a:cxn ang="0">
                    <a:pos x="574" y="394"/>
                  </a:cxn>
                  <a:cxn ang="0">
                    <a:pos x="554" y="399"/>
                  </a:cxn>
                  <a:cxn ang="0">
                    <a:pos x="529" y="404"/>
                  </a:cxn>
                  <a:cxn ang="0">
                    <a:pos x="503" y="413"/>
                  </a:cxn>
                  <a:cxn ang="0">
                    <a:pos x="471" y="422"/>
                  </a:cxn>
                  <a:cxn ang="0">
                    <a:pos x="453" y="436"/>
                  </a:cxn>
                  <a:cxn ang="0">
                    <a:pos x="425" y="446"/>
                  </a:cxn>
                  <a:cxn ang="0">
                    <a:pos x="398" y="466"/>
                  </a:cxn>
                  <a:cxn ang="0">
                    <a:pos x="382" y="489"/>
                  </a:cxn>
                  <a:cxn ang="0">
                    <a:pos x="360" y="514"/>
                  </a:cxn>
                  <a:cxn ang="0">
                    <a:pos x="334" y="569"/>
                  </a:cxn>
                  <a:cxn ang="0">
                    <a:pos x="320" y="608"/>
                  </a:cxn>
                  <a:cxn ang="0">
                    <a:pos x="305" y="665"/>
                  </a:cxn>
                  <a:cxn ang="0">
                    <a:pos x="298" y="664"/>
                  </a:cxn>
                  <a:cxn ang="0">
                    <a:pos x="281" y="380"/>
                  </a:cxn>
                  <a:cxn ang="0">
                    <a:pos x="258" y="91"/>
                  </a:cxn>
                  <a:cxn ang="0">
                    <a:pos x="243" y="111"/>
                  </a:cxn>
                  <a:cxn ang="0">
                    <a:pos x="218" y="196"/>
                  </a:cxn>
                  <a:cxn ang="0">
                    <a:pos x="207" y="230"/>
                  </a:cxn>
                  <a:cxn ang="0">
                    <a:pos x="186" y="268"/>
                  </a:cxn>
                  <a:cxn ang="0">
                    <a:pos x="173" y="288"/>
                  </a:cxn>
                  <a:cxn ang="0">
                    <a:pos x="146" y="328"/>
                  </a:cxn>
                  <a:cxn ang="0">
                    <a:pos x="114" y="377"/>
                  </a:cxn>
                  <a:cxn ang="0">
                    <a:pos x="96" y="415"/>
                  </a:cxn>
                  <a:cxn ang="0">
                    <a:pos x="85" y="445"/>
                  </a:cxn>
                  <a:cxn ang="0">
                    <a:pos x="66" y="504"/>
                  </a:cxn>
                  <a:cxn ang="0">
                    <a:pos x="43" y="563"/>
                  </a:cxn>
                  <a:cxn ang="0">
                    <a:pos x="41" y="562"/>
                  </a:cxn>
                  <a:cxn ang="0">
                    <a:pos x="29" y="430"/>
                  </a:cxn>
                </a:cxnLst>
                <a:rect l="0" t="0" r="r" b="b"/>
                <a:pathLst>
                  <a:path w="615" h="672">
                    <a:moveTo>
                      <a:pt x="6" y="0"/>
                    </a:moveTo>
                    <a:lnTo>
                      <a:pt x="0" y="0"/>
                    </a:lnTo>
                    <a:lnTo>
                      <a:pt x="5" y="30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10" y="127"/>
                    </a:lnTo>
                    <a:lnTo>
                      <a:pt x="18" y="278"/>
                    </a:lnTo>
                    <a:lnTo>
                      <a:pt x="21" y="277"/>
                    </a:lnTo>
                    <a:lnTo>
                      <a:pt x="18" y="277"/>
                    </a:lnTo>
                    <a:lnTo>
                      <a:pt x="23" y="430"/>
                    </a:lnTo>
                    <a:lnTo>
                      <a:pt x="23" y="431"/>
                    </a:lnTo>
                    <a:lnTo>
                      <a:pt x="30" y="528"/>
                    </a:lnTo>
                    <a:lnTo>
                      <a:pt x="31" y="528"/>
                    </a:lnTo>
                    <a:lnTo>
                      <a:pt x="37" y="565"/>
                    </a:lnTo>
                    <a:lnTo>
                      <a:pt x="37" y="567"/>
                    </a:lnTo>
                    <a:lnTo>
                      <a:pt x="38" y="567"/>
                    </a:lnTo>
                    <a:lnTo>
                      <a:pt x="39" y="569"/>
                    </a:lnTo>
                    <a:lnTo>
                      <a:pt x="46" y="569"/>
                    </a:lnTo>
                    <a:lnTo>
                      <a:pt x="48" y="567"/>
                    </a:lnTo>
                    <a:lnTo>
                      <a:pt x="48" y="567"/>
                    </a:lnTo>
                    <a:lnTo>
                      <a:pt x="49" y="566"/>
                    </a:lnTo>
                    <a:lnTo>
                      <a:pt x="56" y="550"/>
                    </a:lnTo>
                    <a:lnTo>
                      <a:pt x="61" y="527"/>
                    </a:lnTo>
                    <a:lnTo>
                      <a:pt x="59" y="524"/>
                    </a:lnTo>
                    <a:lnTo>
                      <a:pt x="60" y="527"/>
                    </a:lnTo>
                    <a:lnTo>
                      <a:pt x="69" y="505"/>
                    </a:lnTo>
                    <a:lnTo>
                      <a:pt x="74" y="483"/>
                    </a:lnTo>
                    <a:lnTo>
                      <a:pt x="71" y="481"/>
                    </a:lnTo>
                    <a:lnTo>
                      <a:pt x="74" y="483"/>
                    </a:lnTo>
                    <a:lnTo>
                      <a:pt x="81" y="463"/>
                    </a:lnTo>
                    <a:lnTo>
                      <a:pt x="78" y="462"/>
                    </a:lnTo>
                    <a:lnTo>
                      <a:pt x="81" y="463"/>
                    </a:lnTo>
                    <a:lnTo>
                      <a:pt x="88" y="447"/>
                    </a:lnTo>
                    <a:lnTo>
                      <a:pt x="94" y="430"/>
                    </a:lnTo>
                    <a:lnTo>
                      <a:pt x="90" y="429"/>
                    </a:lnTo>
                    <a:lnTo>
                      <a:pt x="94" y="431"/>
                    </a:lnTo>
                    <a:lnTo>
                      <a:pt x="101" y="417"/>
                    </a:lnTo>
                    <a:lnTo>
                      <a:pt x="106" y="404"/>
                    </a:lnTo>
                    <a:lnTo>
                      <a:pt x="103" y="402"/>
                    </a:lnTo>
                    <a:lnTo>
                      <a:pt x="105" y="404"/>
                    </a:lnTo>
                    <a:lnTo>
                      <a:pt x="113" y="393"/>
                    </a:lnTo>
                    <a:lnTo>
                      <a:pt x="113" y="393"/>
                    </a:lnTo>
                    <a:lnTo>
                      <a:pt x="117" y="380"/>
                    </a:lnTo>
                    <a:lnTo>
                      <a:pt x="116" y="379"/>
                    </a:lnTo>
                    <a:lnTo>
                      <a:pt x="117" y="381"/>
                    </a:lnTo>
                    <a:lnTo>
                      <a:pt x="125" y="372"/>
                    </a:lnTo>
                    <a:lnTo>
                      <a:pt x="133" y="360"/>
                    </a:lnTo>
                    <a:lnTo>
                      <a:pt x="139" y="352"/>
                    </a:lnTo>
                    <a:lnTo>
                      <a:pt x="145" y="342"/>
                    </a:lnTo>
                    <a:lnTo>
                      <a:pt x="146" y="341"/>
                    </a:lnTo>
                    <a:lnTo>
                      <a:pt x="151" y="331"/>
                    </a:lnTo>
                    <a:lnTo>
                      <a:pt x="148" y="329"/>
                    </a:lnTo>
                    <a:lnTo>
                      <a:pt x="150" y="332"/>
                    </a:lnTo>
                    <a:lnTo>
                      <a:pt x="158" y="321"/>
                    </a:lnTo>
                    <a:lnTo>
                      <a:pt x="155" y="319"/>
                    </a:lnTo>
                    <a:lnTo>
                      <a:pt x="158" y="321"/>
                    </a:lnTo>
                    <a:lnTo>
                      <a:pt x="165" y="314"/>
                    </a:lnTo>
                    <a:lnTo>
                      <a:pt x="165" y="313"/>
                    </a:lnTo>
                    <a:lnTo>
                      <a:pt x="171" y="302"/>
                    </a:lnTo>
                    <a:lnTo>
                      <a:pt x="168" y="301"/>
                    </a:lnTo>
                    <a:lnTo>
                      <a:pt x="170" y="303"/>
                    </a:lnTo>
                    <a:lnTo>
                      <a:pt x="177" y="293"/>
                    </a:lnTo>
                    <a:lnTo>
                      <a:pt x="177" y="293"/>
                    </a:lnTo>
                    <a:lnTo>
                      <a:pt x="183" y="282"/>
                    </a:lnTo>
                    <a:lnTo>
                      <a:pt x="181" y="279"/>
                    </a:lnTo>
                    <a:lnTo>
                      <a:pt x="183" y="282"/>
                    </a:lnTo>
                    <a:lnTo>
                      <a:pt x="190" y="272"/>
                    </a:lnTo>
                    <a:lnTo>
                      <a:pt x="198" y="259"/>
                    </a:lnTo>
                    <a:lnTo>
                      <a:pt x="198" y="258"/>
                    </a:lnTo>
                    <a:lnTo>
                      <a:pt x="203" y="245"/>
                    </a:lnTo>
                    <a:lnTo>
                      <a:pt x="201" y="244"/>
                    </a:lnTo>
                    <a:lnTo>
                      <a:pt x="203" y="246"/>
                    </a:lnTo>
                    <a:lnTo>
                      <a:pt x="210" y="232"/>
                    </a:lnTo>
                    <a:lnTo>
                      <a:pt x="210" y="231"/>
                    </a:lnTo>
                    <a:lnTo>
                      <a:pt x="216" y="213"/>
                    </a:lnTo>
                    <a:lnTo>
                      <a:pt x="213" y="213"/>
                    </a:lnTo>
                    <a:lnTo>
                      <a:pt x="216" y="214"/>
                    </a:lnTo>
                    <a:lnTo>
                      <a:pt x="223" y="197"/>
                    </a:lnTo>
                    <a:lnTo>
                      <a:pt x="223" y="197"/>
                    </a:lnTo>
                    <a:lnTo>
                      <a:pt x="229" y="176"/>
                    </a:lnTo>
                    <a:lnTo>
                      <a:pt x="225" y="175"/>
                    </a:lnTo>
                    <a:lnTo>
                      <a:pt x="229" y="176"/>
                    </a:lnTo>
                    <a:lnTo>
                      <a:pt x="236" y="156"/>
                    </a:lnTo>
                    <a:lnTo>
                      <a:pt x="243" y="134"/>
                    </a:lnTo>
                    <a:lnTo>
                      <a:pt x="248" y="112"/>
                    </a:lnTo>
                    <a:lnTo>
                      <a:pt x="246" y="111"/>
                    </a:lnTo>
                    <a:lnTo>
                      <a:pt x="248" y="113"/>
                    </a:lnTo>
                    <a:lnTo>
                      <a:pt x="254" y="96"/>
                    </a:lnTo>
                    <a:lnTo>
                      <a:pt x="253" y="95"/>
                    </a:lnTo>
                    <a:lnTo>
                      <a:pt x="253" y="98"/>
                    </a:lnTo>
                    <a:lnTo>
                      <a:pt x="253" y="98"/>
                    </a:lnTo>
                    <a:lnTo>
                      <a:pt x="254" y="97"/>
                    </a:lnTo>
                    <a:lnTo>
                      <a:pt x="253" y="98"/>
                    </a:lnTo>
                    <a:lnTo>
                      <a:pt x="258" y="98"/>
                    </a:lnTo>
                    <a:lnTo>
                      <a:pt x="258" y="95"/>
                    </a:lnTo>
                    <a:lnTo>
                      <a:pt x="255" y="97"/>
                    </a:lnTo>
                    <a:lnTo>
                      <a:pt x="256" y="98"/>
                    </a:lnTo>
                    <a:lnTo>
                      <a:pt x="255" y="95"/>
                    </a:lnTo>
                    <a:lnTo>
                      <a:pt x="263" y="132"/>
                    </a:lnTo>
                    <a:lnTo>
                      <a:pt x="265" y="131"/>
                    </a:lnTo>
                    <a:lnTo>
                      <a:pt x="262" y="132"/>
                    </a:lnTo>
                    <a:lnTo>
                      <a:pt x="269" y="230"/>
                    </a:lnTo>
                    <a:lnTo>
                      <a:pt x="273" y="230"/>
                    </a:lnTo>
                    <a:lnTo>
                      <a:pt x="269" y="230"/>
                    </a:lnTo>
                    <a:lnTo>
                      <a:pt x="275" y="380"/>
                    </a:lnTo>
                    <a:lnTo>
                      <a:pt x="282" y="532"/>
                    </a:lnTo>
                    <a:lnTo>
                      <a:pt x="288" y="631"/>
                    </a:lnTo>
                    <a:lnTo>
                      <a:pt x="295" y="667"/>
                    </a:lnTo>
                    <a:lnTo>
                      <a:pt x="296" y="668"/>
                    </a:lnTo>
                    <a:lnTo>
                      <a:pt x="296" y="668"/>
                    </a:lnTo>
                    <a:lnTo>
                      <a:pt x="296" y="670"/>
                    </a:lnTo>
                    <a:lnTo>
                      <a:pt x="305" y="672"/>
                    </a:lnTo>
                    <a:lnTo>
                      <a:pt x="305" y="672"/>
                    </a:lnTo>
                    <a:lnTo>
                      <a:pt x="306" y="671"/>
                    </a:lnTo>
                    <a:lnTo>
                      <a:pt x="307" y="671"/>
                    </a:lnTo>
                    <a:lnTo>
                      <a:pt x="307" y="670"/>
                    </a:lnTo>
                    <a:lnTo>
                      <a:pt x="312" y="652"/>
                    </a:lnTo>
                    <a:lnTo>
                      <a:pt x="320" y="631"/>
                    </a:lnTo>
                    <a:lnTo>
                      <a:pt x="326" y="609"/>
                    </a:lnTo>
                    <a:lnTo>
                      <a:pt x="323" y="608"/>
                    </a:lnTo>
                    <a:lnTo>
                      <a:pt x="326" y="609"/>
                    </a:lnTo>
                    <a:lnTo>
                      <a:pt x="331" y="590"/>
                    </a:lnTo>
                    <a:lnTo>
                      <a:pt x="334" y="590"/>
                    </a:lnTo>
                    <a:lnTo>
                      <a:pt x="338" y="572"/>
                    </a:lnTo>
                    <a:lnTo>
                      <a:pt x="335" y="571"/>
                    </a:lnTo>
                    <a:lnTo>
                      <a:pt x="338" y="572"/>
                    </a:lnTo>
                    <a:lnTo>
                      <a:pt x="345" y="556"/>
                    </a:lnTo>
                    <a:lnTo>
                      <a:pt x="342" y="555"/>
                    </a:lnTo>
                    <a:lnTo>
                      <a:pt x="345" y="557"/>
                    </a:lnTo>
                    <a:lnTo>
                      <a:pt x="352" y="543"/>
                    </a:lnTo>
                    <a:lnTo>
                      <a:pt x="352" y="542"/>
                    </a:lnTo>
                    <a:lnTo>
                      <a:pt x="357" y="529"/>
                    </a:lnTo>
                    <a:lnTo>
                      <a:pt x="355" y="527"/>
                    </a:lnTo>
                    <a:lnTo>
                      <a:pt x="357" y="530"/>
                    </a:lnTo>
                    <a:lnTo>
                      <a:pt x="364" y="518"/>
                    </a:lnTo>
                    <a:lnTo>
                      <a:pt x="365" y="517"/>
                    </a:lnTo>
                    <a:lnTo>
                      <a:pt x="370" y="507"/>
                    </a:lnTo>
                    <a:lnTo>
                      <a:pt x="368" y="506"/>
                    </a:lnTo>
                    <a:lnTo>
                      <a:pt x="369" y="508"/>
                    </a:lnTo>
                    <a:lnTo>
                      <a:pt x="376" y="500"/>
                    </a:lnTo>
                    <a:lnTo>
                      <a:pt x="383" y="492"/>
                    </a:lnTo>
                    <a:lnTo>
                      <a:pt x="389" y="485"/>
                    </a:lnTo>
                    <a:lnTo>
                      <a:pt x="387" y="481"/>
                    </a:lnTo>
                    <a:lnTo>
                      <a:pt x="389" y="485"/>
                    </a:lnTo>
                    <a:lnTo>
                      <a:pt x="396" y="478"/>
                    </a:lnTo>
                    <a:lnTo>
                      <a:pt x="402" y="472"/>
                    </a:lnTo>
                    <a:lnTo>
                      <a:pt x="400" y="469"/>
                    </a:lnTo>
                    <a:lnTo>
                      <a:pt x="401" y="472"/>
                    </a:lnTo>
                    <a:lnTo>
                      <a:pt x="409" y="466"/>
                    </a:lnTo>
                    <a:lnTo>
                      <a:pt x="415" y="461"/>
                    </a:lnTo>
                    <a:lnTo>
                      <a:pt x="416" y="461"/>
                    </a:lnTo>
                    <a:lnTo>
                      <a:pt x="421" y="457"/>
                    </a:lnTo>
                    <a:lnTo>
                      <a:pt x="419" y="453"/>
                    </a:lnTo>
                    <a:lnTo>
                      <a:pt x="420" y="457"/>
                    </a:lnTo>
                    <a:lnTo>
                      <a:pt x="428" y="452"/>
                    </a:lnTo>
                    <a:lnTo>
                      <a:pt x="433" y="448"/>
                    </a:lnTo>
                    <a:lnTo>
                      <a:pt x="432" y="445"/>
                    </a:lnTo>
                    <a:lnTo>
                      <a:pt x="433" y="448"/>
                    </a:lnTo>
                    <a:lnTo>
                      <a:pt x="441" y="445"/>
                    </a:lnTo>
                    <a:lnTo>
                      <a:pt x="446" y="442"/>
                    </a:lnTo>
                    <a:lnTo>
                      <a:pt x="445" y="438"/>
                    </a:lnTo>
                    <a:lnTo>
                      <a:pt x="446" y="442"/>
                    </a:lnTo>
                    <a:lnTo>
                      <a:pt x="454" y="438"/>
                    </a:lnTo>
                    <a:lnTo>
                      <a:pt x="460" y="435"/>
                    </a:lnTo>
                    <a:lnTo>
                      <a:pt x="465" y="432"/>
                    </a:lnTo>
                    <a:lnTo>
                      <a:pt x="464" y="429"/>
                    </a:lnTo>
                    <a:lnTo>
                      <a:pt x="465" y="432"/>
                    </a:lnTo>
                    <a:lnTo>
                      <a:pt x="473" y="429"/>
                    </a:lnTo>
                    <a:lnTo>
                      <a:pt x="472" y="427"/>
                    </a:lnTo>
                    <a:lnTo>
                      <a:pt x="473" y="429"/>
                    </a:lnTo>
                    <a:lnTo>
                      <a:pt x="478" y="427"/>
                    </a:lnTo>
                    <a:lnTo>
                      <a:pt x="486" y="423"/>
                    </a:lnTo>
                    <a:lnTo>
                      <a:pt x="485" y="420"/>
                    </a:lnTo>
                    <a:lnTo>
                      <a:pt x="486" y="423"/>
                    </a:lnTo>
                    <a:lnTo>
                      <a:pt x="492" y="422"/>
                    </a:lnTo>
                    <a:lnTo>
                      <a:pt x="498" y="420"/>
                    </a:lnTo>
                    <a:lnTo>
                      <a:pt x="496" y="417"/>
                    </a:lnTo>
                    <a:lnTo>
                      <a:pt x="498" y="420"/>
                    </a:lnTo>
                    <a:lnTo>
                      <a:pt x="505" y="419"/>
                    </a:lnTo>
                    <a:lnTo>
                      <a:pt x="505" y="418"/>
                    </a:lnTo>
                    <a:lnTo>
                      <a:pt x="510" y="415"/>
                    </a:lnTo>
                    <a:lnTo>
                      <a:pt x="509" y="413"/>
                    </a:lnTo>
                    <a:lnTo>
                      <a:pt x="510" y="415"/>
                    </a:lnTo>
                    <a:lnTo>
                      <a:pt x="518" y="415"/>
                    </a:lnTo>
                    <a:lnTo>
                      <a:pt x="524" y="413"/>
                    </a:lnTo>
                    <a:lnTo>
                      <a:pt x="525" y="413"/>
                    </a:lnTo>
                    <a:lnTo>
                      <a:pt x="531" y="411"/>
                    </a:lnTo>
                    <a:lnTo>
                      <a:pt x="530" y="407"/>
                    </a:lnTo>
                    <a:lnTo>
                      <a:pt x="530" y="411"/>
                    </a:lnTo>
                    <a:lnTo>
                      <a:pt x="536" y="409"/>
                    </a:lnTo>
                    <a:lnTo>
                      <a:pt x="537" y="409"/>
                    </a:lnTo>
                    <a:lnTo>
                      <a:pt x="543" y="408"/>
                    </a:lnTo>
                    <a:lnTo>
                      <a:pt x="550" y="405"/>
                    </a:lnTo>
                    <a:lnTo>
                      <a:pt x="549" y="402"/>
                    </a:lnTo>
                    <a:lnTo>
                      <a:pt x="549" y="405"/>
                    </a:lnTo>
                    <a:lnTo>
                      <a:pt x="554" y="405"/>
                    </a:lnTo>
                    <a:lnTo>
                      <a:pt x="562" y="404"/>
                    </a:lnTo>
                    <a:lnTo>
                      <a:pt x="569" y="402"/>
                    </a:lnTo>
                    <a:lnTo>
                      <a:pt x="575" y="401"/>
                    </a:lnTo>
                    <a:lnTo>
                      <a:pt x="575" y="398"/>
                    </a:lnTo>
                    <a:lnTo>
                      <a:pt x="575" y="401"/>
                    </a:lnTo>
                    <a:lnTo>
                      <a:pt x="582" y="399"/>
                    </a:lnTo>
                    <a:lnTo>
                      <a:pt x="581" y="395"/>
                    </a:lnTo>
                    <a:lnTo>
                      <a:pt x="581" y="399"/>
                    </a:lnTo>
                    <a:lnTo>
                      <a:pt x="586" y="399"/>
                    </a:lnTo>
                    <a:lnTo>
                      <a:pt x="588" y="399"/>
                    </a:lnTo>
                    <a:lnTo>
                      <a:pt x="594" y="398"/>
                    </a:lnTo>
                    <a:lnTo>
                      <a:pt x="595" y="398"/>
                    </a:lnTo>
                    <a:lnTo>
                      <a:pt x="603" y="395"/>
                    </a:lnTo>
                    <a:lnTo>
                      <a:pt x="601" y="392"/>
                    </a:lnTo>
                    <a:lnTo>
                      <a:pt x="601" y="395"/>
                    </a:lnTo>
                    <a:lnTo>
                      <a:pt x="607" y="395"/>
                    </a:lnTo>
                    <a:lnTo>
                      <a:pt x="614" y="394"/>
                    </a:lnTo>
                    <a:lnTo>
                      <a:pt x="614" y="391"/>
                    </a:lnTo>
                    <a:lnTo>
                      <a:pt x="614" y="394"/>
                    </a:lnTo>
                    <a:lnTo>
                      <a:pt x="615" y="394"/>
                    </a:lnTo>
                    <a:lnTo>
                      <a:pt x="615" y="388"/>
                    </a:lnTo>
                    <a:lnTo>
                      <a:pt x="614" y="388"/>
                    </a:lnTo>
                    <a:lnTo>
                      <a:pt x="607" y="389"/>
                    </a:lnTo>
                    <a:lnTo>
                      <a:pt x="607" y="392"/>
                    </a:lnTo>
                    <a:lnTo>
                      <a:pt x="607" y="389"/>
                    </a:lnTo>
                    <a:lnTo>
                      <a:pt x="601" y="389"/>
                    </a:lnTo>
                    <a:lnTo>
                      <a:pt x="600" y="390"/>
                    </a:lnTo>
                    <a:lnTo>
                      <a:pt x="593" y="391"/>
                    </a:lnTo>
                    <a:lnTo>
                      <a:pt x="594" y="394"/>
                    </a:lnTo>
                    <a:lnTo>
                      <a:pt x="593" y="391"/>
                    </a:lnTo>
                    <a:lnTo>
                      <a:pt x="586" y="393"/>
                    </a:lnTo>
                    <a:lnTo>
                      <a:pt x="586" y="395"/>
                    </a:lnTo>
                    <a:lnTo>
                      <a:pt x="586" y="393"/>
                    </a:lnTo>
                    <a:lnTo>
                      <a:pt x="581" y="393"/>
                    </a:lnTo>
                    <a:lnTo>
                      <a:pt x="574" y="394"/>
                    </a:lnTo>
                    <a:lnTo>
                      <a:pt x="569" y="395"/>
                    </a:lnTo>
                    <a:lnTo>
                      <a:pt x="569" y="399"/>
                    </a:lnTo>
                    <a:lnTo>
                      <a:pt x="569" y="395"/>
                    </a:lnTo>
                    <a:lnTo>
                      <a:pt x="562" y="398"/>
                    </a:lnTo>
                    <a:lnTo>
                      <a:pt x="553" y="399"/>
                    </a:lnTo>
                    <a:lnTo>
                      <a:pt x="554" y="402"/>
                    </a:lnTo>
                    <a:lnTo>
                      <a:pt x="554" y="399"/>
                    </a:lnTo>
                    <a:lnTo>
                      <a:pt x="549" y="399"/>
                    </a:lnTo>
                    <a:lnTo>
                      <a:pt x="548" y="400"/>
                    </a:lnTo>
                    <a:lnTo>
                      <a:pt x="540" y="401"/>
                    </a:lnTo>
                    <a:lnTo>
                      <a:pt x="536" y="403"/>
                    </a:lnTo>
                    <a:lnTo>
                      <a:pt x="536" y="406"/>
                    </a:lnTo>
                    <a:lnTo>
                      <a:pt x="536" y="403"/>
                    </a:lnTo>
                    <a:lnTo>
                      <a:pt x="529" y="404"/>
                    </a:lnTo>
                    <a:lnTo>
                      <a:pt x="523" y="406"/>
                    </a:lnTo>
                    <a:lnTo>
                      <a:pt x="524" y="409"/>
                    </a:lnTo>
                    <a:lnTo>
                      <a:pt x="523" y="406"/>
                    </a:lnTo>
                    <a:lnTo>
                      <a:pt x="517" y="408"/>
                    </a:lnTo>
                    <a:lnTo>
                      <a:pt x="509" y="409"/>
                    </a:lnTo>
                    <a:lnTo>
                      <a:pt x="508" y="409"/>
                    </a:lnTo>
                    <a:lnTo>
                      <a:pt x="503" y="413"/>
                    </a:lnTo>
                    <a:lnTo>
                      <a:pt x="503" y="415"/>
                    </a:lnTo>
                    <a:lnTo>
                      <a:pt x="503" y="413"/>
                    </a:lnTo>
                    <a:lnTo>
                      <a:pt x="496" y="415"/>
                    </a:lnTo>
                    <a:lnTo>
                      <a:pt x="491" y="416"/>
                    </a:lnTo>
                    <a:lnTo>
                      <a:pt x="484" y="418"/>
                    </a:lnTo>
                    <a:lnTo>
                      <a:pt x="476" y="420"/>
                    </a:lnTo>
                    <a:lnTo>
                      <a:pt x="471" y="422"/>
                    </a:lnTo>
                    <a:lnTo>
                      <a:pt x="463" y="427"/>
                    </a:lnTo>
                    <a:lnTo>
                      <a:pt x="462" y="427"/>
                    </a:lnTo>
                    <a:lnTo>
                      <a:pt x="458" y="430"/>
                    </a:lnTo>
                    <a:lnTo>
                      <a:pt x="459" y="432"/>
                    </a:lnTo>
                    <a:lnTo>
                      <a:pt x="458" y="430"/>
                    </a:lnTo>
                    <a:lnTo>
                      <a:pt x="451" y="433"/>
                    </a:lnTo>
                    <a:lnTo>
                      <a:pt x="453" y="436"/>
                    </a:lnTo>
                    <a:lnTo>
                      <a:pt x="451" y="433"/>
                    </a:lnTo>
                    <a:lnTo>
                      <a:pt x="444" y="436"/>
                    </a:lnTo>
                    <a:lnTo>
                      <a:pt x="439" y="440"/>
                    </a:lnTo>
                    <a:lnTo>
                      <a:pt x="439" y="442"/>
                    </a:lnTo>
                    <a:lnTo>
                      <a:pt x="439" y="440"/>
                    </a:lnTo>
                    <a:lnTo>
                      <a:pt x="431" y="443"/>
                    </a:lnTo>
                    <a:lnTo>
                      <a:pt x="425" y="446"/>
                    </a:lnTo>
                    <a:lnTo>
                      <a:pt x="417" y="451"/>
                    </a:lnTo>
                    <a:lnTo>
                      <a:pt x="417" y="452"/>
                    </a:lnTo>
                    <a:lnTo>
                      <a:pt x="412" y="457"/>
                    </a:lnTo>
                    <a:lnTo>
                      <a:pt x="414" y="459"/>
                    </a:lnTo>
                    <a:lnTo>
                      <a:pt x="412" y="457"/>
                    </a:lnTo>
                    <a:lnTo>
                      <a:pt x="405" y="461"/>
                    </a:lnTo>
                    <a:lnTo>
                      <a:pt x="398" y="466"/>
                    </a:lnTo>
                    <a:lnTo>
                      <a:pt x="398" y="466"/>
                    </a:lnTo>
                    <a:lnTo>
                      <a:pt x="393" y="474"/>
                    </a:lnTo>
                    <a:lnTo>
                      <a:pt x="395" y="476"/>
                    </a:lnTo>
                    <a:lnTo>
                      <a:pt x="393" y="473"/>
                    </a:lnTo>
                    <a:lnTo>
                      <a:pt x="385" y="479"/>
                    </a:lnTo>
                    <a:lnTo>
                      <a:pt x="380" y="487"/>
                    </a:lnTo>
                    <a:lnTo>
                      <a:pt x="382" y="489"/>
                    </a:lnTo>
                    <a:lnTo>
                      <a:pt x="381" y="487"/>
                    </a:lnTo>
                    <a:lnTo>
                      <a:pt x="373" y="495"/>
                    </a:lnTo>
                    <a:lnTo>
                      <a:pt x="366" y="503"/>
                    </a:lnTo>
                    <a:lnTo>
                      <a:pt x="366" y="504"/>
                    </a:lnTo>
                    <a:lnTo>
                      <a:pt x="360" y="514"/>
                    </a:lnTo>
                    <a:lnTo>
                      <a:pt x="361" y="516"/>
                    </a:lnTo>
                    <a:lnTo>
                      <a:pt x="360" y="514"/>
                    </a:lnTo>
                    <a:lnTo>
                      <a:pt x="353" y="524"/>
                    </a:lnTo>
                    <a:lnTo>
                      <a:pt x="353" y="526"/>
                    </a:lnTo>
                    <a:lnTo>
                      <a:pt x="348" y="539"/>
                    </a:lnTo>
                    <a:lnTo>
                      <a:pt x="350" y="541"/>
                    </a:lnTo>
                    <a:lnTo>
                      <a:pt x="348" y="538"/>
                    </a:lnTo>
                    <a:lnTo>
                      <a:pt x="340" y="552"/>
                    </a:lnTo>
                    <a:lnTo>
                      <a:pt x="334" y="569"/>
                    </a:lnTo>
                    <a:lnTo>
                      <a:pt x="331" y="571"/>
                    </a:lnTo>
                    <a:lnTo>
                      <a:pt x="334" y="570"/>
                    </a:lnTo>
                    <a:lnTo>
                      <a:pt x="327" y="588"/>
                    </a:lnTo>
                    <a:lnTo>
                      <a:pt x="330" y="589"/>
                    </a:lnTo>
                    <a:lnTo>
                      <a:pt x="327" y="587"/>
                    </a:lnTo>
                    <a:lnTo>
                      <a:pt x="320" y="607"/>
                    </a:lnTo>
                    <a:lnTo>
                      <a:pt x="320" y="608"/>
                    </a:lnTo>
                    <a:lnTo>
                      <a:pt x="314" y="631"/>
                    </a:lnTo>
                    <a:lnTo>
                      <a:pt x="318" y="631"/>
                    </a:lnTo>
                    <a:lnTo>
                      <a:pt x="314" y="630"/>
                    </a:lnTo>
                    <a:lnTo>
                      <a:pt x="308" y="651"/>
                    </a:lnTo>
                    <a:lnTo>
                      <a:pt x="303" y="667"/>
                    </a:lnTo>
                    <a:lnTo>
                      <a:pt x="305" y="665"/>
                    </a:lnTo>
                    <a:lnTo>
                      <a:pt x="305" y="665"/>
                    </a:lnTo>
                    <a:lnTo>
                      <a:pt x="304" y="666"/>
                    </a:lnTo>
                    <a:lnTo>
                      <a:pt x="303" y="668"/>
                    </a:lnTo>
                    <a:lnTo>
                      <a:pt x="305" y="668"/>
                    </a:lnTo>
                    <a:lnTo>
                      <a:pt x="306" y="665"/>
                    </a:lnTo>
                    <a:lnTo>
                      <a:pt x="298" y="664"/>
                    </a:lnTo>
                    <a:lnTo>
                      <a:pt x="299" y="664"/>
                    </a:lnTo>
                    <a:lnTo>
                      <a:pt x="298" y="664"/>
                    </a:lnTo>
                    <a:lnTo>
                      <a:pt x="297" y="666"/>
                    </a:lnTo>
                    <a:lnTo>
                      <a:pt x="300" y="665"/>
                    </a:lnTo>
                    <a:lnTo>
                      <a:pt x="293" y="631"/>
                    </a:lnTo>
                    <a:lnTo>
                      <a:pt x="290" y="631"/>
                    </a:lnTo>
                    <a:lnTo>
                      <a:pt x="293" y="631"/>
                    </a:lnTo>
                    <a:lnTo>
                      <a:pt x="288" y="532"/>
                    </a:lnTo>
                    <a:lnTo>
                      <a:pt x="281" y="380"/>
                    </a:lnTo>
                    <a:lnTo>
                      <a:pt x="278" y="380"/>
                    </a:lnTo>
                    <a:lnTo>
                      <a:pt x="281" y="380"/>
                    </a:lnTo>
                    <a:lnTo>
                      <a:pt x="276" y="230"/>
                    </a:lnTo>
                    <a:lnTo>
                      <a:pt x="268" y="131"/>
                    </a:lnTo>
                    <a:lnTo>
                      <a:pt x="262" y="93"/>
                    </a:lnTo>
                    <a:lnTo>
                      <a:pt x="260" y="92"/>
                    </a:lnTo>
                    <a:lnTo>
                      <a:pt x="258" y="91"/>
                    </a:lnTo>
                    <a:lnTo>
                      <a:pt x="253" y="91"/>
                    </a:lnTo>
                    <a:lnTo>
                      <a:pt x="252" y="92"/>
                    </a:lnTo>
                    <a:lnTo>
                      <a:pt x="250" y="92"/>
                    </a:lnTo>
                    <a:lnTo>
                      <a:pt x="250" y="93"/>
                    </a:lnTo>
                    <a:lnTo>
                      <a:pt x="243" y="111"/>
                    </a:lnTo>
                    <a:lnTo>
                      <a:pt x="243" y="111"/>
                    </a:lnTo>
                    <a:lnTo>
                      <a:pt x="243" y="111"/>
                    </a:lnTo>
                    <a:lnTo>
                      <a:pt x="238" y="132"/>
                    </a:lnTo>
                    <a:lnTo>
                      <a:pt x="240" y="132"/>
                    </a:lnTo>
                    <a:lnTo>
                      <a:pt x="238" y="132"/>
                    </a:lnTo>
                    <a:lnTo>
                      <a:pt x="231" y="154"/>
                    </a:lnTo>
                    <a:lnTo>
                      <a:pt x="223" y="175"/>
                    </a:lnTo>
                    <a:lnTo>
                      <a:pt x="223" y="175"/>
                    </a:lnTo>
                    <a:lnTo>
                      <a:pt x="218" y="196"/>
                    </a:lnTo>
                    <a:lnTo>
                      <a:pt x="220" y="196"/>
                    </a:lnTo>
                    <a:lnTo>
                      <a:pt x="218" y="194"/>
                    </a:lnTo>
                    <a:lnTo>
                      <a:pt x="210" y="211"/>
                    </a:lnTo>
                    <a:lnTo>
                      <a:pt x="210" y="213"/>
                    </a:lnTo>
                    <a:lnTo>
                      <a:pt x="210" y="211"/>
                    </a:lnTo>
                    <a:lnTo>
                      <a:pt x="205" y="229"/>
                    </a:lnTo>
                    <a:lnTo>
                      <a:pt x="207" y="230"/>
                    </a:lnTo>
                    <a:lnTo>
                      <a:pt x="205" y="228"/>
                    </a:lnTo>
                    <a:lnTo>
                      <a:pt x="199" y="243"/>
                    </a:lnTo>
                    <a:lnTo>
                      <a:pt x="198" y="243"/>
                    </a:lnTo>
                    <a:lnTo>
                      <a:pt x="192" y="255"/>
                    </a:lnTo>
                    <a:lnTo>
                      <a:pt x="195" y="256"/>
                    </a:lnTo>
                    <a:lnTo>
                      <a:pt x="193" y="254"/>
                    </a:lnTo>
                    <a:lnTo>
                      <a:pt x="186" y="268"/>
                    </a:lnTo>
                    <a:lnTo>
                      <a:pt x="189" y="270"/>
                    </a:lnTo>
                    <a:lnTo>
                      <a:pt x="186" y="268"/>
                    </a:lnTo>
                    <a:lnTo>
                      <a:pt x="178" y="277"/>
                    </a:lnTo>
                    <a:lnTo>
                      <a:pt x="178" y="277"/>
                    </a:lnTo>
                    <a:lnTo>
                      <a:pt x="173" y="289"/>
                    </a:lnTo>
                    <a:lnTo>
                      <a:pt x="176" y="291"/>
                    </a:lnTo>
                    <a:lnTo>
                      <a:pt x="173" y="288"/>
                    </a:lnTo>
                    <a:lnTo>
                      <a:pt x="166" y="299"/>
                    </a:lnTo>
                    <a:lnTo>
                      <a:pt x="160" y="309"/>
                    </a:lnTo>
                    <a:lnTo>
                      <a:pt x="162" y="312"/>
                    </a:lnTo>
                    <a:lnTo>
                      <a:pt x="161" y="309"/>
                    </a:lnTo>
                    <a:lnTo>
                      <a:pt x="155" y="317"/>
                    </a:lnTo>
                    <a:lnTo>
                      <a:pt x="154" y="317"/>
                    </a:lnTo>
                    <a:lnTo>
                      <a:pt x="146" y="328"/>
                    </a:lnTo>
                    <a:lnTo>
                      <a:pt x="141" y="336"/>
                    </a:lnTo>
                    <a:lnTo>
                      <a:pt x="143" y="340"/>
                    </a:lnTo>
                    <a:lnTo>
                      <a:pt x="141" y="336"/>
                    </a:lnTo>
                    <a:lnTo>
                      <a:pt x="134" y="347"/>
                    </a:lnTo>
                    <a:lnTo>
                      <a:pt x="129" y="356"/>
                    </a:lnTo>
                    <a:lnTo>
                      <a:pt x="121" y="366"/>
                    </a:lnTo>
                    <a:lnTo>
                      <a:pt x="114" y="377"/>
                    </a:lnTo>
                    <a:lnTo>
                      <a:pt x="113" y="377"/>
                    </a:lnTo>
                    <a:lnTo>
                      <a:pt x="109" y="390"/>
                    </a:lnTo>
                    <a:lnTo>
                      <a:pt x="112" y="391"/>
                    </a:lnTo>
                    <a:lnTo>
                      <a:pt x="109" y="389"/>
                    </a:lnTo>
                    <a:lnTo>
                      <a:pt x="102" y="400"/>
                    </a:lnTo>
                    <a:lnTo>
                      <a:pt x="101" y="401"/>
                    </a:lnTo>
                    <a:lnTo>
                      <a:pt x="96" y="415"/>
                    </a:lnTo>
                    <a:lnTo>
                      <a:pt x="98" y="415"/>
                    </a:lnTo>
                    <a:lnTo>
                      <a:pt x="96" y="414"/>
                    </a:lnTo>
                    <a:lnTo>
                      <a:pt x="89" y="427"/>
                    </a:lnTo>
                    <a:lnTo>
                      <a:pt x="88" y="429"/>
                    </a:lnTo>
                    <a:lnTo>
                      <a:pt x="89" y="428"/>
                    </a:lnTo>
                    <a:lnTo>
                      <a:pt x="83" y="444"/>
                    </a:lnTo>
                    <a:lnTo>
                      <a:pt x="85" y="445"/>
                    </a:lnTo>
                    <a:lnTo>
                      <a:pt x="83" y="444"/>
                    </a:lnTo>
                    <a:lnTo>
                      <a:pt x="75" y="460"/>
                    </a:lnTo>
                    <a:lnTo>
                      <a:pt x="74" y="462"/>
                    </a:lnTo>
                    <a:lnTo>
                      <a:pt x="75" y="461"/>
                    </a:lnTo>
                    <a:lnTo>
                      <a:pt x="69" y="481"/>
                    </a:lnTo>
                    <a:lnTo>
                      <a:pt x="64" y="503"/>
                    </a:lnTo>
                    <a:lnTo>
                      <a:pt x="66" y="504"/>
                    </a:lnTo>
                    <a:lnTo>
                      <a:pt x="64" y="503"/>
                    </a:lnTo>
                    <a:lnTo>
                      <a:pt x="56" y="524"/>
                    </a:lnTo>
                    <a:lnTo>
                      <a:pt x="56" y="524"/>
                    </a:lnTo>
                    <a:lnTo>
                      <a:pt x="51" y="547"/>
                    </a:lnTo>
                    <a:lnTo>
                      <a:pt x="53" y="548"/>
                    </a:lnTo>
                    <a:lnTo>
                      <a:pt x="51" y="546"/>
                    </a:lnTo>
                    <a:lnTo>
                      <a:pt x="43" y="563"/>
                    </a:lnTo>
                    <a:lnTo>
                      <a:pt x="46" y="562"/>
                    </a:lnTo>
                    <a:lnTo>
                      <a:pt x="45" y="562"/>
                    </a:lnTo>
                    <a:lnTo>
                      <a:pt x="44" y="562"/>
                    </a:lnTo>
                    <a:lnTo>
                      <a:pt x="46" y="565"/>
                    </a:lnTo>
                    <a:lnTo>
                      <a:pt x="46" y="562"/>
                    </a:lnTo>
                    <a:lnTo>
                      <a:pt x="39" y="562"/>
                    </a:lnTo>
                    <a:lnTo>
                      <a:pt x="41" y="562"/>
                    </a:lnTo>
                    <a:lnTo>
                      <a:pt x="40" y="562"/>
                    </a:lnTo>
                    <a:lnTo>
                      <a:pt x="39" y="565"/>
                    </a:lnTo>
                    <a:lnTo>
                      <a:pt x="42" y="564"/>
                    </a:lnTo>
                    <a:lnTo>
                      <a:pt x="37" y="527"/>
                    </a:lnTo>
                    <a:lnTo>
                      <a:pt x="34" y="527"/>
                    </a:lnTo>
                    <a:lnTo>
                      <a:pt x="37" y="527"/>
                    </a:lnTo>
                    <a:lnTo>
                      <a:pt x="29" y="430"/>
                    </a:lnTo>
                    <a:lnTo>
                      <a:pt x="26" y="430"/>
                    </a:lnTo>
                    <a:lnTo>
                      <a:pt x="29" y="430"/>
                    </a:lnTo>
                    <a:lnTo>
                      <a:pt x="25" y="277"/>
                    </a:lnTo>
                    <a:lnTo>
                      <a:pt x="16" y="127"/>
                    </a:lnTo>
                    <a:lnTo>
                      <a:pt x="10" y="3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7F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092" name="Text Box 444"/>
            <p:cNvSpPr txBox="1">
              <a:spLocks noChangeArrowheads="1"/>
            </p:cNvSpPr>
            <p:nvPr/>
          </p:nvSpPr>
          <p:spPr bwMode="auto">
            <a:xfrm>
              <a:off x="3264" y="1572"/>
              <a:ext cx="18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 i="1">
                  <a:latin typeface="Arial" charset="0"/>
                  <a:ea typeface="新細明體" pitchFamily="18" charset="-120"/>
                </a:rPr>
                <a:t>n</a:t>
              </a:r>
            </a:p>
          </p:txBody>
        </p:sp>
        <p:sp>
          <p:nvSpPr>
            <p:cNvPr id="28093" name="Line 445"/>
            <p:cNvSpPr>
              <a:spLocks noChangeShapeType="1"/>
            </p:cNvSpPr>
            <p:nvPr/>
          </p:nvSpPr>
          <p:spPr bwMode="auto">
            <a:xfrm>
              <a:off x="3411" y="2590"/>
              <a:ext cx="1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94" name="Text Box 446"/>
            <p:cNvSpPr txBox="1">
              <a:spLocks noChangeArrowheads="1"/>
            </p:cNvSpPr>
            <p:nvPr/>
          </p:nvSpPr>
          <p:spPr bwMode="auto">
            <a:xfrm>
              <a:off x="4651" y="2549"/>
              <a:ext cx="20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Symbol" pitchFamily="18" charset="2"/>
                  <a:ea typeface="新細明體" pitchFamily="18" charset="-120"/>
                </a:rPr>
                <a:t>w</a:t>
              </a:r>
            </a:p>
          </p:txBody>
        </p:sp>
        <p:sp>
          <p:nvSpPr>
            <p:cNvPr id="28095" name="Line 447"/>
            <p:cNvSpPr>
              <a:spLocks noChangeShapeType="1"/>
            </p:cNvSpPr>
            <p:nvPr/>
          </p:nvSpPr>
          <p:spPr bwMode="auto">
            <a:xfrm flipV="1">
              <a:off x="3409" y="1780"/>
              <a:ext cx="0" cy="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96" name="Text Box 448"/>
            <p:cNvSpPr txBox="1">
              <a:spLocks noChangeArrowheads="1"/>
            </p:cNvSpPr>
            <p:nvPr/>
          </p:nvSpPr>
          <p:spPr bwMode="auto">
            <a:xfrm>
              <a:off x="3266" y="1570"/>
              <a:ext cx="18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 i="1">
                  <a:latin typeface="Arial" charset="0"/>
                  <a:ea typeface="新細明體" pitchFamily="18" charset="-120"/>
                </a:rPr>
                <a:t>n</a:t>
              </a:r>
            </a:p>
          </p:txBody>
        </p:sp>
        <p:sp>
          <p:nvSpPr>
            <p:cNvPr id="28097" name="Line 449"/>
            <p:cNvSpPr>
              <a:spLocks noChangeShapeType="1"/>
            </p:cNvSpPr>
            <p:nvPr/>
          </p:nvSpPr>
          <p:spPr bwMode="auto">
            <a:xfrm>
              <a:off x="3413" y="2588"/>
              <a:ext cx="1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98" name="Text Box 450"/>
            <p:cNvSpPr txBox="1">
              <a:spLocks noChangeArrowheads="1"/>
            </p:cNvSpPr>
            <p:nvPr/>
          </p:nvSpPr>
          <p:spPr bwMode="auto">
            <a:xfrm>
              <a:off x="4653" y="2547"/>
              <a:ext cx="20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Symbol" pitchFamily="18" charset="2"/>
                  <a:ea typeface="新細明體" pitchFamily="18" charset="-120"/>
                </a:rPr>
                <a:t>w</a:t>
              </a:r>
            </a:p>
          </p:txBody>
        </p:sp>
        <p:sp>
          <p:nvSpPr>
            <p:cNvPr id="28099" name="Line 451"/>
            <p:cNvSpPr>
              <a:spLocks noChangeShapeType="1"/>
            </p:cNvSpPr>
            <p:nvPr/>
          </p:nvSpPr>
          <p:spPr bwMode="auto">
            <a:xfrm flipV="1">
              <a:off x="3411" y="1778"/>
              <a:ext cx="0" cy="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100" name="Rectangle 452"/>
            <p:cNvSpPr>
              <a:spLocks noChangeArrowheads="1"/>
            </p:cNvSpPr>
            <p:nvPr/>
          </p:nvSpPr>
          <p:spPr bwMode="auto">
            <a:xfrm>
              <a:off x="3037" y="1788"/>
              <a:ext cx="353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01" name="Line 453"/>
            <p:cNvSpPr>
              <a:spLocks noChangeShapeType="1"/>
            </p:cNvSpPr>
            <p:nvPr/>
          </p:nvSpPr>
          <p:spPr bwMode="auto">
            <a:xfrm flipV="1">
              <a:off x="3901" y="1643"/>
              <a:ext cx="338" cy="8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102" name="Group 454"/>
          <p:cNvGrpSpPr>
            <a:grpSpLocks/>
          </p:cNvGrpSpPr>
          <p:nvPr/>
        </p:nvGrpSpPr>
        <p:grpSpPr bwMode="auto">
          <a:xfrm>
            <a:off x="4724400" y="914400"/>
            <a:ext cx="2416175" cy="1489075"/>
            <a:chOff x="4189" y="834"/>
            <a:chExt cx="1254" cy="847"/>
          </a:xfrm>
        </p:grpSpPr>
        <p:sp>
          <p:nvSpPr>
            <p:cNvPr id="28103" name="Oval 455"/>
            <p:cNvSpPr>
              <a:spLocks noChangeArrowheads="1"/>
            </p:cNvSpPr>
            <p:nvPr/>
          </p:nvSpPr>
          <p:spPr bwMode="auto">
            <a:xfrm>
              <a:off x="5143" y="834"/>
              <a:ext cx="300" cy="51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8104" name="Object 456"/>
            <p:cNvGraphicFramePr>
              <a:graphicFrameLocks noChangeAspect="1"/>
            </p:cNvGraphicFramePr>
            <p:nvPr/>
          </p:nvGraphicFramePr>
          <p:xfrm>
            <a:off x="4189" y="897"/>
            <a:ext cx="1211" cy="7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142" r:id="rId3" imgW="1002865" imgH="647419" progId="">
                    <p:embed/>
                  </p:oleObj>
                </mc:Choice>
                <mc:Fallback>
                  <p:oleObj r:id="rId3" imgW="1002865" imgH="647419" progId="">
                    <p:embed/>
                    <p:pic>
                      <p:nvPicPr>
                        <p:cNvPr id="0" name="Picture 4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9" y="897"/>
                          <a:ext cx="1211" cy="7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105" name="Object 457"/>
          <p:cNvGraphicFramePr>
            <a:graphicFrameLocks noChangeAspect="1"/>
          </p:cNvGraphicFramePr>
          <p:nvPr/>
        </p:nvGraphicFramePr>
        <p:xfrm>
          <a:off x="533400" y="990600"/>
          <a:ext cx="3810000" cy="148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43" name="Equation" r:id="rId5" imgW="1663560" imgH="647640" progId="">
                  <p:embed/>
                </p:oleObj>
              </mc:Choice>
              <mc:Fallback>
                <p:oleObj name="Equation" r:id="rId5" imgW="1663560" imgH="647640" progId="">
                  <p:embed/>
                  <p:pic>
                    <p:nvPicPr>
                      <p:cNvPr id="0" name="Picture 4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3810000" cy="148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8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746</Words>
  <Application>Microsoft Office PowerPoint</Application>
  <PresentationFormat>On-screen Show (4:3)</PresentationFormat>
  <Paragraphs>215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ＭＳ Ｐゴシック</vt:lpstr>
      <vt:lpstr>新細明體</vt:lpstr>
      <vt:lpstr>宋体</vt:lpstr>
      <vt:lpstr>Arial</vt:lpstr>
      <vt:lpstr>Haettenschweiler</vt:lpstr>
      <vt:lpstr>Lucida Console</vt:lpstr>
      <vt:lpstr>Monotype Corsiva</vt:lpstr>
      <vt:lpstr>Symbol</vt:lpstr>
      <vt:lpstr>Times New Roman</vt:lpstr>
      <vt:lpstr>Wingdings</vt:lpstr>
      <vt:lpstr>Default Design</vt:lpstr>
      <vt:lpstr>Equation</vt:lpstr>
      <vt:lpstr>Presentation on Presentation</vt:lpstr>
      <vt:lpstr>Outline</vt:lpstr>
      <vt:lpstr>Technical Presentation versus Other Presentations</vt:lpstr>
      <vt:lpstr>PowerPoint Presentation Guidelines</vt:lpstr>
      <vt:lpstr>PowerPoint Presentation</vt:lpstr>
      <vt:lpstr>PowerPoint Organization</vt:lpstr>
      <vt:lpstr>What to include on a PowerPoint Slide</vt:lpstr>
      <vt:lpstr>PowerPoint Presentation</vt:lpstr>
      <vt:lpstr>PowerPoint Presentation</vt:lpstr>
      <vt:lpstr>PowerPoint Presentation</vt:lpstr>
      <vt:lpstr>Technical Content</vt:lpstr>
      <vt:lpstr>Technical Content</vt:lpstr>
      <vt:lpstr>The Act of Presenting</vt:lpstr>
      <vt:lpstr>Acting Natural, Lots of Eye Contact Example</vt:lpstr>
      <vt:lpstr>PowerPoint Presentation</vt:lpstr>
      <vt:lpstr>Don’t Read Slides Example</vt:lpstr>
      <vt:lpstr>PowerPoint Presentation</vt:lpstr>
      <vt:lpstr>Over/Under Prepare Example</vt:lpstr>
      <vt:lpstr>PowerPoint Presentation</vt:lpstr>
      <vt:lpstr>Over/Under Explain Example</vt:lpstr>
      <vt:lpstr>PowerPoint Presentation</vt:lpstr>
      <vt:lpstr>Going Crazy with the Laser Pointer Example</vt:lpstr>
      <vt:lpstr>Conclusions</vt:lpstr>
    </vt:vector>
  </TitlesOfParts>
  <Company>ECEn Dept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Presentation</dc:title>
  <dc:creator>Aaron Hawkins</dc:creator>
  <cp:lastModifiedBy>Steve Schultz</cp:lastModifiedBy>
  <cp:revision>29</cp:revision>
  <dcterms:created xsi:type="dcterms:W3CDTF">2006-06-01T14:14:28Z</dcterms:created>
  <dcterms:modified xsi:type="dcterms:W3CDTF">2015-04-28T21:22:32Z</dcterms:modified>
</cp:coreProperties>
</file>